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2" r:id="rId6"/>
    <p:sldId id="271" r:id="rId7"/>
    <p:sldId id="27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C47DDC-8EDA-47C5-8E1E-64F4060A89C7}" v="1" dt="2026-01-15T00:10:06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eron Webb" userId="b1c6c1d8acb894f0" providerId="LiveId" clId="{DCC85F16-04B2-4D7A-B8DB-1764800A8F8F}"/>
    <pc:docChg chg="undo custSel addSld delSld modSld sldOrd">
      <pc:chgData name="Cameron Webb" userId="b1c6c1d8acb894f0" providerId="LiveId" clId="{DCC85F16-04B2-4D7A-B8DB-1764800A8F8F}" dt="2026-01-15T00:10:31.283" v="2126" actId="27636"/>
      <pc:docMkLst>
        <pc:docMk/>
      </pc:docMkLst>
      <pc:sldChg chg="modSp mod">
        <pc:chgData name="Cameron Webb" userId="b1c6c1d8acb894f0" providerId="LiveId" clId="{DCC85F16-04B2-4D7A-B8DB-1764800A8F8F}" dt="2026-01-15T00:10:31.283" v="2126" actId="27636"/>
        <pc:sldMkLst>
          <pc:docMk/>
          <pc:sldMk cId="109857222" sldId="256"/>
        </pc:sldMkLst>
        <pc:spChg chg="mod">
          <ac:chgData name="Cameron Webb" userId="b1c6c1d8acb894f0" providerId="LiveId" clId="{DCC85F16-04B2-4D7A-B8DB-1764800A8F8F}" dt="2026-01-15T00:10:31.283" v="2126" actId="27636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 mod setBg addAnim modAnim">
        <pc:chgData name="Cameron Webb" userId="b1c6c1d8acb894f0" providerId="LiveId" clId="{DCC85F16-04B2-4D7A-B8DB-1764800A8F8F}" dt="2026-01-15T00:10:06.633" v="2124" actId="20577"/>
        <pc:sldMkLst>
          <pc:docMk/>
          <pc:sldMk cId="4136173042" sldId="274"/>
        </pc:sldMkLst>
        <pc:spChg chg="mod">
          <ac:chgData name="Cameron Webb" userId="b1c6c1d8acb894f0" providerId="LiveId" clId="{DCC85F16-04B2-4D7A-B8DB-1764800A8F8F}" dt="2026-01-15T00:10:06.633" v="2124" actId="20577"/>
          <ac:spMkLst>
            <pc:docMk/>
            <pc:sldMk cId="4136173042" sldId="274"/>
            <ac:spMk id="2" creationId="{FFFFD0E3-A793-EB53-7C9E-DE4B18C3AB3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120052-9554-4162-80C2-576ED42AD502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959C319-1A6E-4470-A1AF-8BE1E6085FAF}">
      <dgm:prSet/>
      <dgm:spPr/>
      <dgm:t>
        <a:bodyPr/>
        <a:lstStyle/>
        <a:p>
          <a:r>
            <a:rPr lang="en-US" b="0" i="0" baseline="0"/>
            <a:t>Definition: Percentage of website visitors who complete a desired action (purchase, newsletter sign-up, etc.)</a:t>
          </a:r>
          <a:endParaRPr lang="en-US"/>
        </a:p>
      </dgm:t>
    </dgm:pt>
    <dgm:pt modelId="{941B6432-D634-4822-B6B1-54019D9099DF}" type="parTrans" cxnId="{5826D811-7149-49D7-AFEC-30CB463DCD0E}">
      <dgm:prSet/>
      <dgm:spPr/>
      <dgm:t>
        <a:bodyPr/>
        <a:lstStyle/>
        <a:p>
          <a:endParaRPr lang="en-US"/>
        </a:p>
      </dgm:t>
    </dgm:pt>
    <dgm:pt modelId="{BD1AAC85-E6DD-4ADC-A2BB-8B220ECA5CBC}" type="sibTrans" cxnId="{5826D811-7149-49D7-AFEC-30CB463DCD0E}">
      <dgm:prSet/>
      <dgm:spPr/>
      <dgm:t>
        <a:bodyPr/>
        <a:lstStyle/>
        <a:p>
          <a:endParaRPr lang="en-US"/>
        </a:p>
      </dgm:t>
    </dgm:pt>
    <dgm:pt modelId="{8E8694C5-F6DC-4247-B9FF-989F982BC97C}">
      <dgm:prSet/>
      <dgm:spPr/>
      <dgm:t>
        <a:bodyPr/>
        <a:lstStyle/>
        <a:p>
          <a:r>
            <a:rPr lang="en-US" b="0" i="0" baseline="0"/>
            <a:t>Measures how effectively UNIQLO turns traffic into buyers</a:t>
          </a:r>
          <a:endParaRPr lang="en-US"/>
        </a:p>
      </dgm:t>
    </dgm:pt>
    <dgm:pt modelId="{DF3FE3D6-2480-4FDA-8661-B9732933C0AA}" type="parTrans" cxnId="{99E142EB-BDF9-4B00-95B6-F5DE53B0DC18}">
      <dgm:prSet/>
      <dgm:spPr/>
      <dgm:t>
        <a:bodyPr/>
        <a:lstStyle/>
        <a:p>
          <a:endParaRPr lang="en-US"/>
        </a:p>
      </dgm:t>
    </dgm:pt>
    <dgm:pt modelId="{E3565991-6B9B-4C2D-BA9E-DAC33F8FDE08}" type="sibTrans" cxnId="{99E142EB-BDF9-4B00-95B6-F5DE53B0DC18}">
      <dgm:prSet/>
      <dgm:spPr/>
      <dgm:t>
        <a:bodyPr/>
        <a:lstStyle/>
        <a:p>
          <a:endParaRPr lang="en-US"/>
        </a:p>
      </dgm:t>
    </dgm:pt>
    <dgm:pt modelId="{9D3F70B6-E9FB-4349-9FCA-01A4E5413BC1}">
      <dgm:prSet/>
      <dgm:spPr/>
      <dgm:t>
        <a:bodyPr/>
        <a:lstStyle/>
        <a:p>
          <a:r>
            <a:rPr lang="en-US" b="0" i="0" baseline="0"/>
            <a:t>Benchmark against in-store performance and competitor sites</a:t>
          </a:r>
          <a:endParaRPr lang="en-US"/>
        </a:p>
      </dgm:t>
    </dgm:pt>
    <dgm:pt modelId="{93614035-C72B-4AA1-9072-8C49F44E0A4C}" type="parTrans" cxnId="{14DA5CFC-D5BB-437D-823B-0F763BEA7FEB}">
      <dgm:prSet/>
      <dgm:spPr/>
      <dgm:t>
        <a:bodyPr/>
        <a:lstStyle/>
        <a:p>
          <a:endParaRPr lang="en-US"/>
        </a:p>
      </dgm:t>
    </dgm:pt>
    <dgm:pt modelId="{CE23066D-E9ED-454C-8207-5EFB74464A39}" type="sibTrans" cxnId="{14DA5CFC-D5BB-437D-823B-0F763BEA7FEB}">
      <dgm:prSet/>
      <dgm:spPr/>
      <dgm:t>
        <a:bodyPr/>
        <a:lstStyle/>
        <a:p>
          <a:endParaRPr lang="en-US"/>
        </a:p>
      </dgm:t>
    </dgm:pt>
    <dgm:pt modelId="{8E26E6FA-E04D-4CE6-A723-86CF91805925}">
      <dgm:prSet/>
      <dgm:spPr/>
      <dgm:t>
        <a:bodyPr/>
        <a:lstStyle/>
        <a:p>
          <a:r>
            <a:rPr lang="en-US" b="0" i="0" baseline="0"/>
            <a:t>Indicates online market share potential</a:t>
          </a:r>
        </a:p>
      </dgm:t>
    </dgm:pt>
    <dgm:pt modelId="{A2577F87-5FD0-4310-A7E9-E62686773C1F}" type="parTrans" cxnId="{C7A17ED9-FE4D-4219-B29E-6C2E2903FE10}">
      <dgm:prSet/>
      <dgm:spPr/>
      <dgm:t>
        <a:bodyPr/>
        <a:lstStyle/>
        <a:p>
          <a:endParaRPr lang="en-US"/>
        </a:p>
      </dgm:t>
    </dgm:pt>
    <dgm:pt modelId="{DC67AFA8-FA27-45DB-860F-D99AD36A498B}" type="sibTrans" cxnId="{C7A17ED9-FE4D-4219-B29E-6C2E2903FE10}">
      <dgm:prSet/>
      <dgm:spPr/>
      <dgm:t>
        <a:bodyPr/>
        <a:lstStyle/>
        <a:p>
          <a:endParaRPr lang="en-US"/>
        </a:p>
      </dgm:t>
    </dgm:pt>
    <dgm:pt modelId="{988E2292-4352-4381-9410-EB0B2BD2B0A9}">
      <dgm:prSet/>
      <dgm:spPr/>
      <dgm:t>
        <a:bodyPr/>
        <a:lstStyle/>
        <a:p>
          <a:endParaRPr lang="en-US" b="0" i="0" baseline="0"/>
        </a:p>
        <a:p>
          <a:r>
            <a:rPr lang="en-CA" b="1"/>
            <a:t>Action</a:t>
          </a:r>
          <a:r>
            <a:rPr lang="en-CA"/>
            <a:t>: Reduce checkout steps (guest checkout, saved payment/shipping information, etc.) to prevent drop-offs.</a:t>
          </a:r>
          <a:endParaRPr lang="en-US" b="0" i="0" baseline="0"/>
        </a:p>
      </dgm:t>
    </dgm:pt>
    <dgm:pt modelId="{5B0D997E-A5BB-4ED2-8FA3-2CC056ADCD03}" type="parTrans" cxnId="{A04C1024-E478-4C3B-993D-D3DE3E6C2D08}">
      <dgm:prSet/>
      <dgm:spPr/>
      <dgm:t>
        <a:bodyPr/>
        <a:lstStyle/>
        <a:p>
          <a:endParaRPr lang="en-CA"/>
        </a:p>
      </dgm:t>
    </dgm:pt>
    <dgm:pt modelId="{9BB09424-30AC-4E44-A7CB-512A8C0E6BE6}" type="sibTrans" cxnId="{A04C1024-E478-4C3B-993D-D3DE3E6C2D08}">
      <dgm:prSet/>
      <dgm:spPr/>
      <dgm:t>
        <a:bodyPr/>
        <a:lstStyle/>
        <a:p>
          <a:endParaRPr lang="en-CA"/>
        </a:p>
      </dgm:t>
    </dgm:pt>
    <dgm:pt modelId="{5099223A-DEB0-41C3-A8BE-DF258F42F4B1}" type="pres">
      <dgm:prSet presAssocID="{93120052-9554-4162-80C2-576ED42AD502}" presName="vert0" presStyleCnt="0">
        <dgm:presLayoutVars>
          <dgm:dir/>
          <dgm:animOne val="branch"/>
          <dgm:animLvl val="lvl"/>
        </dgm:presLayoutVars>
      </dgm:prSet>
      <dgm:spPr/>
    </dgm:pt>
    <dgm:pt modelId="{0262D117-F60C-4424-9BE8-AFE83D7D7A40}" type="pres">
      <dgm:prSet presAssocID="{D959C319-1A6E-4470-A1AF-8BE1E6085FAF}" presName="thickLine" presStyleLbl="alignNode1" presStyleIdx="0" presStyleCnt="5"/>
      <dgm:spPr/>
    </dgm:pt>
    <dgm:pt modelId="{DB0F372C-CF56-46CF-ACDB-C4D735A55E6A}" type="pres">
      <dgm:prSet presAssocID="{D959C319-1A6E-4470-A1AF-8BE1E6085FAF}" presName="horz1" presStyleCnt="0"/>
      <dgm:spPr/>
    </dgm:pt>
    <dgm:pt modelId="{4D4F2D69-76FD-435F-B65F-DA7BABC6BA0F}" type="pres">
      <dgm:prSet presAssocID="{D959C319-1A6E-4470-A1AF-8BE1E6085FAF}" presName="tx1" presStyleLbl="revTx" presStyleIdx="0" presStyleCnt="5"/>
      <dgm:spPr/>
    </dgm:pt>
    <dgm:pt modelId="{4D9670DA-18A1-4FE4-B5BD-A611F8E90CE6}" type="pres">
      <dgm:prSet presAssocID="{D959C319-1A6E-4470-A1AF-8BE1E6085FAF}" presName="vert1" presStyleCnt="0"/>
      <dgm:spPr/>
    </dgm:pt>
    <dgm:pt modelId="{4BDCBDE1-5615-4B1D-BAB6-595210E0E6E5}" type="pres">
      <dgm:prSet presAssocID="{8E8694C5-F6DC-4247-B9FF-989F982BC97C}" presName="thickLine" presStyleLbl="alignNode1" presStyleIdx="1" presStyleCnt="5"/>
      <dgm:spPr/>
    </dgm:pt>
    <dgm:pt modelId="{55982AEF-48CF-4FF0-B4C1-46D16E539D27}" type="pres">
      <dgm:prSet presAssocID="{8E8694C5-F6DC-4247-B9FF-989F982BC97C}" presName="horz1" presStyleCnt="0"/>
      <dgm:spPr/>
    </dgm:pt>
    <dgm:pt modelId="{246CA1CD-EC15-4DF3-8AD8-899C1A1B929D}" type="pres">
      <dgm:prSet presAssocID="{8E8694C5-F6DC-4247-B9FF-989F982BC97C}" presName="tx1" presStyleLbl="revTx" presStyleIdx="1" presStyleCnt="5" custLinFactNeighborX="352" custLinFactNeighborY="5351"/>
      <dgm:spPr/>
    </dgm:pt>
    <dgm:pt modelId="{A8853DA9-3228-4475-8E19-9A7B07434F88}" type="pres">
      <dgm:prSet presAssocID="{8E8694C5-F6DC-4247-B9FF-989F982BC97C}" presName="vert1" presStyleCnt="0"/>
      <dgm:spPr/>
    </dgm:pt>
    <dgm:pt modelId="{56A0FC16-CB89-4E6C-9238-947636CDF51C}" type="pres">
      <dgm:prSet presAssocID="{9D3F70B6-E9FB-4349-9FCA-01A4E5413BC1}" presName="thickLine" presStyleLbl="alignNode1" presStyleIdx="2" presStyleCnt="5"/>
      <dgm:spPr/>
    </dgm:pt>
    <dgm:pt modelId="{F0D01389-EAB1-4048-9BB4-5DD33A0CEF9B}" type="pres">
      <dgm:prSet presAssocID="{9D3F70B6-E9FB-4349-9FCA-01A4E5413BC1}" presName="horz1" presStyleCnt="0"/>
      <dgm:spPr/>
    </dgm:pt>
    <dgm:pt modelId="{5E276F8C-83EC-4D49-867E-394CA970DF21}" type="pres">
      <dgm:prSet presAssocID="{9D3F70B6-E9FB-4349-9FCA-01A4E5413BC1}" presName="tx1" presStyleLbl="revTx" presStyleIdx="2" presStyleCnt="5" custLinFactNeighborY="-550"/>
      <dgm:spPr/>
    </dgm:pt>
    <dgm:pt modelId="{3989860F-4F36-4B22-A527-9B08C84859F7}" type="pres">
      <dgm:prSet presAssocID="{9D3F70B6-E9FB-4349-9FCA-01A4E5413BC1}" presName="vert1" presStyleCnt="0"/>
      <dgm:spPr/>
    </dgm:pt>
    <dgm:pt modelId="{85F2E1F0-76E5-495A-9840-7C39BC5E4D69}" type="pres">
      <dgm:prSet presAssocID="{8E26E6FA-E04D-4CE6-A723-86CF91805925}" presName="thickLine" presStyleLbl="alignNode1" presStyleIdx="3" presStyleCnt="5"/>
      <dgm:spPr/>
    </dgm:pt>
    <dgm:pt modelId="{FE166C63-FCB3-4ED4-AB27-DC9B5C5CA50B}" type="pres">
      <dgm:prSet presAssocID="{8E26E6FA-E04D-4CE6-A723-86CF91805925}" presName="horz1" presStyleCnt="0"/>
      <dgm:spPr/>
    </dgm:pt>
    <dgm:pt modelId="{B807C6CD-E84B-450F-8BB5-C69A1CABD4E4}" type="pres">
      <dgm:prSet presAssocID="{8E26E6FA-E04D-4CE6-A723-86CF91805925}" presName="tx1" presStyleLbl="revTx" presStyleIdx="3" presStyleCnt="5"/>
      <dgm:spPr/>
    </dgm:pt>
    <dgm:pt modelId="{96A694A2-CBF4-4F7B-862F-0B207CE65921}" type="pres">
      <dgm:prSet presAssocID="{8E26E6FA-E04D-4CE6-A723-86CF91805925}" presName="vert1" presStyleCnt="0"/>
      <dgm:spPr/>
    </dgm:pt>
    <dgm:pt modelId="{BC7F9CC6-8855-4257-A5A9-4F29615B340F}" type="pres">
      <dgm:prSet presAssocID="{988E2292-4352-4381-9410-EB0B2BD2B0A9}" presName="thickLine" presStyleLbl="alignNode1" presStyleIdx="4" presStyleCnt="5"/>
      <dgm:spPr/>
    </dgm:pt>
    <dgm:pt modelId="{D66A9189-CC3F-4BE0-A7B9-7C0DD985795B}" type="pres">
      <dgm:prSet presAssocID="{988E2292-4352-4381-9410-EB0B2BD2B0A9}" presName="horz1" presStyleCnt="0"/>
      <dgm:spPr/>
    </dgm:pt>
    <dgm:pt modelId="{14B5385F-51EA-488A-9FE9-2E338F4F40C4}" type="pres">
      <dgm:prSet presAssocID="{988E2292-4352-4381-9410-EB0B2BD2B0A9}" presName="tx1" presStyleLbl="revTx" presStyleIdx="4" presStyleCnt="5"/>
      <dgm:spPr/>
    </dgm:pt>
    <dgm:pt modelId="{BEADEF97-3C22-4164-9A9C-7D250E13E782}" type="pres">
      <dgm:prSet presAssocID="{988E2292-4352-4381-9410-EB0B2BD2B0A9}" presName="vert1" presStyleCnt="0"/>
      <dgm:spPr/>
    </dgm:pt>
  </dgm:ptLst>
  <dgm:cxnLst>
    <dgm:cxn modelId="{5826D811-7149-49D7-AFEC-30CB463DCD0E}" srcId="{93120052-9554-4162-80C2-576ED42AD502}" destId="{D959C319-1A6E-4470-A1AF-8BE1E6085FAF}" srcOrd="0" destOrd="0" parTransId="{941B6432-D634-4822-B6B1-54019D9099DF}" sibTransId="{BD1AAC85-E6DD-4ADC-A2BB-8B220ECA5CBC}"/>
    <dgm:cxn modelId="{6C9B6E1B-465C-4C1C-A93D-3B343E9714B7}" type="presOf" srcId="{988E2292-4352-4381-9410-EB0B2BD2B0A9}" destId="{14B5385F-51EA-488A-9FE9-2E338F4F40C4}" srcOrd="0" destOrd="0" presId="urn:microsoft.com/office/officeart/2008/layout/LinedList"/>
    <dgm:cxn modelId="{A04C1024-E478-4C3B-993D-D3DE3E6C2D08}" srcId="{93120052-9554-4162-80C2-576ED42AD502}" destId="{988E2292-4352-4381-9410-EB0B2BD2B0A9}" srcOrd="4" destOrd="0" parTransId="{5B0D997E-A5BB-4ED2-8FA3-2CC056ADCD03}" sibTransId="{9BB09424-30AC-4E44-A7CB-512A8C0E6BE6}"/>
    <dgm:cxn modelId="{27CA0829-32F6-4D01-A357-A5A39D6E3434}" type="presOf" srcId="{9D3F70B6-E9FB-4349-9FCA-01A4E5413BC1}" destId="{5E276F8C-83EC-4D49-867E-394CA970DF21}" srcOrd="0" destOrd="0" presId="urn:microsoft.com/office/officeart/2008/layout/LinedList"/>
    <dgm:cxn modelId="{B64C6C29-1CE5-4DA6-B59C-7D6DA71B73A6}" type="presOf" srcId="{8E26E6FA-E04D-4CE6-A723-86CF91805925}" destId="{B807C6CD-E84B-450F-8BB5-C69A1CABD4E4}" srcOrd="0" destOrd="0" presId="urn:microsoft.com/office/officeart/2008/layout/LinedList"/>
    <dgm:cxn modelId="{20ACE956-113C-4B0C-9B3F-C2FCEBB457DC}" type="presOf" srcId="{D959C319-1A6E-4470-A1AF-8BE1E6085FAF}" destId="{4D4F2D69-76FD-435F-B65F-DA7BABC6BA0F}" srcOrd="0" destOrd="0" presId="urn:microsoft.com/office/officeart/2008/layout/LinedList"/>
    <dgm:cxn modelId="{603811C3-9226-4081-8251-C44852DCEB68}" type="presOf" srcId="{93120052-9554-4162-80C2-576ED42AD502}" destId="{5099223A-DEB0-41C3-A8BE-DF258F42F4B1}" srcOrd="0" destOrd="0" presId="urn:microsoft.com/office/officeart/2008/layout/LinedList"/>
    <dgm:cxn modelId="{183010C8-462F-463E-A7B2-B04A9128A9E1}" type="presOf" srcId="{8E8694C5-F6DC-4247-B9FF-989F982BC97C}" destId="{246CA1CD-EC15-4DF3-8AD8-899C1A1B929D}" srcOrd="0" destOrd="0" presId="urn:microsoft.com/office/officeart/2008/layout/LinedList"/>
    <dgm:cxn modelId="{C7A17ED9-FE4D-4219-B29E-6C2E2903FE10}" srcId="{93120052-9554-4162-80C2-576ED42AD502}" destId="{8E26E6FA-E04D-4CE6-A723-86CF91805925}" srcOrd="3" destOrd="0" parTransId="{A2577F87-5FD0-4310-A7E9-E62686773C1F}" sibTransId="{DC67AFA8-FA27-45DB-860F-D99AD36A498B}"/>
    <dgm:cxn modelId="{99E142EB-BDF9-4B00-95B6-F5DE53B0DC18}" srcId="{93120052-9554-4162-80C2-576ED42AD502}" destId="{8E8694C5-F6DC-4247-B9FF-989F982BC97C}" srcOrd="1" destOrd="0" parTransId="{DF3FE3D6-2480-4FDA-8661-B9732933C0AA}" sibTransId="{E3565991-6B9B-4C2D-BA9E-DAC33F8FDE08}"/>
    <dgm:cxn modelId="{14DA5CFC-D5BB-437D-823B-0F763BEA7FEB}" srcId="{93120052-9554-4162-80C2-576ED42AD502}" destId="{9D3F70B6-E9FB-4349-9FCA-01A4E5413BC1}" srcOrd="2" destOrd="0" parTransId="{93614035-C72B-4AA1-9072-8C49F44E0A4C}" sibTransId="{CE23066D-E9ED-454C-8207-5EFB74464A39}"/>
    <dgm:cxn modelId="{88D5F40C-B137-4A94-B986-0B7BFC29D282}" type="presParOf" srcId="{5099223A-DEB0-41C3-A8BE-DF258F42F4B1}" destId="{0262D117-F60C-4424-9BE8-AFE83D7D7A40}" srcOrd="0" destOrd="0" presId="urn:microsoft.com/office/officeart/2008/layout/LinedList"/>
    <dgm:cxn modelId="{AA174F40-051C-48FE-9C57-F456B5C8A2AD}" type="presParOf" srcId="{5099223A-DEB0-41C3-A8BE-DF258F42F4B1}" destId="{DB0F372C-CF56-46CF-ACDB-C4D735A55E6A}" srcOrd="1" destOrd="0" presId="urn:microsoft.com/office/officeart/2008/layout/LinedList"/>
    <dgm:cxn modelId="{DCF33FFD-956D-4029-A0E9-A4D560F4FF60}" type="presParOf" srcId="{DB0F372C-CF56-46CF-ACDB-C4D735A55E6A}" destId="{4D4F2D69-76FD-435F-B65F-DA7BABC6BA0F}" srcOrd="0" destOrd="0" presId="urn:microsoft.com/office/officeart/2008/layout/LinedList"/>
    <dgm:cxn modelId="{156B08C2-190A-4D8D-A98A-C87F8DBF207F}" type="presParOf" srcId="{DB0F372C-CF56-46CF-ACDB-C4D735A55E6A}" destId="{4D9670DA-18A1-4FE4-B5BD-A611F8E90CE6}" srcOrd="1" destOrd="0" presId="urn:microsoft.com/office/officeart/2008/layout/LinedList"/>
    <dgm:cxn modelId="{81616FCB-238F-454A-9F3C-633E19AF9E26}" type="presParOf" srcId="{5099223A-DEB0-41C3-A8BE-DF258F42F4B1}" destId="{4BDCBDE1-5615-4B1D-BAB6-595210E0E6E5}" srcOrd="2" destOrd="0" presId="urn:microsoft.com/office/officeart/2008/layout/LinedList"/>
    <dgm:cxn modelId="{A555BC44-4943-49E0-9CE7-62461A392CB4}" type="presParOf" srcId="{5099223A-DEB0-41C3-A8BE-DF258F42F4B1}" destId="{55982AEF-48CF-4FF0-B4C1-46D16E539D27}" srcOrd="3" destOrd="0" presId="urn:microsoft.com/office/officeart/2008/layout/LinedList"/>
    <dgm:cxn modelId="{65E53466-5BA9-448B-87D8-0AF0A2B28569}" type="presParOf" srcId="{55982AEF-48CF-4FF0-B4C1-46D16E539D27}" destId="{246CA1CD-EC15-4DF3-8AD8-899C1A1B929D}" srcOrd="0" destOrd="0" presId="urn:microsoft.com/office/officeart/2008/layout/LinedList"/>
    <dgm:cxn modelId="{F151A89A-DA05-4597-A3A0-454B2F777B4E}" type="presParOf" srcId="{55982AEF-48CF-4FF0-B4C1-46D16E539D27}" destId="{A8853DA9-3228-4475-8E19-9A7B07434F88}" srcOrd="1" destOrd="0" presId="urn:microsoft.com/office/officeart/2008/layout/LinedList"/>
    <dgm:cxn modelId="{864F7D37-96B5-409D-BBAE-07C3A2096F28}" type="presParOf" srcId="{5099223A-DEB0-41C3-A8BE-DF258F42F4B1}" destId="{56A0FC16-CB89-4E6C-9238-947636CDF51C}" srcOrd="4" destOrd="0" presId="urn:microsoft.com/office/officeart/2008/layout/LinedList"/>
    <dgm:cxn modelId="{F792AD24-ACE4-4580-A901-14B37F71824A}" type="presParOf" srcId="{5099223A-DEB0-41C3-A8BE-DF258F42F4B1}" destId="{F0D01389-EAB1-4048-9BB4-5DD33A0CEF9B}" srcOrd="5" destOrd="0" presId="urn:microsoft.com/office/officeart/2008/layout/LinedList"/>
    <dgm:cxn modelId="{4C75113F-7E59-444D-BC15-C87338CED6CE}" type="presParOf" srcId="{F0D01389-EAB1-4048-9BB4-5DD33A0CEF9B}" destId="{5E276F8C-83EC-4D49-867E-394CA970DF21}" srcOrd="0" destOrd="0" presId="urn:microsoft.com/office/officeart/2008/layout/LinedList"/>
    <dgm:cxn modelId="{2E8C36C3-3BA0-4149-B3A8-C5B89FF46227}" type="presParOf" srcId="{F0D01389-EAB1-4048-9BB4-5DD33A0CEF9B}" destId="{3989860F-4F36-4B22-A527-9B08C84859F7}" srcOrd="1" destOrd="0" presId="urn:microsoft.com/office/officeart/2008/layout/LinedList"/>
    <dgm:cxn modelId="{332FB9EC-7CDD-4082-A96D-84D24C337176}" type="presParOf" srcId="{5099223A-DEB0-41C3-A8BE-DF258F42F4B1}" destId="{85F2E1F0-76E5-495A-9840-7C39BC5E4D69}" srcOrd="6" destOrd="0" presId="urn:microsoft.com/office/officeart/2008/layout/LinedList"/>
    <dgm:cxn modelId="{F8DFF8FE-2F02-46F5-B967-9FCDFD544E40}" type="presParOf" srcId="{5099223A-DEB0-41C3-A8BE-DF258F42F4B1}" destId="{FE166C63-FCB3-4ED4-AB27-DC9B5C5CA50B}" srcOrd="7" destOrd="0" presId="urn:microsoft.com/office/officeart/2008/layout/LinedList"/>
    <dgm:cxn modelId="{2D993E49-72B4-44B0-A29E-A55E146998F9}" type="presParOf" srcId="{FE166C63-FCB3-4ED4-AB27-DC9B5C5CA50B}" destId="{B807C6CD-E84B-450F-8BB5-C69A1CABD4E4}" srcOrd="0" destOrd="0" presId="urn:microsoft.com/office/officeart/2008/layout/LinedList"/>
    <dgm:cxn modelId="{34C6D7BA-3AB2-43DD-A4A6-EDF59485DD0D}" type="presParOf" srcId="{FE166C63-FCB3-4ED4-AB27-DC9B5C5CA50B}" destId="{96A694A2-CBF4-4F7B-862F-0B207CE65921}" srcOrd="1" destOrd="0" presId="urn:microsoft.com/office/officeart/2008/layout/LinedList"/>
    <dgm:cxn modelId="{F887BD04-2FB4-473E-8360-D79539F17D50}" type="presParOf" srcId="{5099223A-DEB0-41C3-A8BE-DF258F42F4B1}" destId="{BC7F9CC6-8855-4257-A5A9-4F29615B340F}" srcOrd="8" destOrd="0" presId="urn:microsoft.com/office/officeart/2008/layout/LinedList"/>
    <dgm:cxn modelId="{A4DFE35B-0D7B-45DA-ADCA-3D09DF3DA019}" type="presParOf" srcId="{5099223A-DEB0-41C3-A8BE-DF258F42F4B1}" destId="{D66A9189-CC3F-4BE0-A7B9-7C0DD985795B}" srcOrd="9" destOrd="0" presId="urn:microsoft.com/office/officeart/2008/layout/LinedList"/>
    <dgm:cxn modelId="{71D11071-028F-4F93-B263-23BB1A4AA30C}" type="presParOf" srcId="{D66A9189-CC3F-4BE0-A7B9-7C0DD985795B}" destId="{14B5385F-51EA-488A-9FE9-2E338F4F40C4}" srcOrd="0" destOrd="0" presId="urn:microsoft.com/office/officeart/2008/layout/LinedList"/>
    <dgm:cxn modelId="{7546168C-9120-431C-9F4D-B00A098CAC32}" type="presParOf" srcId="{D66A9189-CC3F-4BE0-A7B9-7C0DD985795B}" destId="{BEADEF97-3C22-4164-9A9C-7D250E13E78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554353-7BB3-4D82-B3A3-01DC03807103}" type="doc">
      <dgm:prSet loTypeId="urn:microsoft.com/office/officeart/2005/8/layout/defaul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28EE754-DFDE-4D57-AA6E-CACAB5BE4346}">
      <dgm:prSet/>
      <dgm:spPr/>
      <dgm:t>
        <a:bodyPr/>
        <a:lstStyle/>
        <a:p>
          <a:r>
            <a:rPr lang="en-US" b="0" i="0" baseline="0"/>
            <a:t>Definition: % of visitors who complete their intended task (find sizing, apply coupon, locate product, purchase)</a:t>
          </a:r>
          <a:endParaRPr lang="en-US"/>
        </a:p>
      </dgm:t>
    </dgm:pt>
    <dgm:pt modelId="{56456390-38B5-4CD5-955A-8195FC4E6342}" type="parTrans" cxnId="{8A24951D-E9F0-4B64-8B1E-0B4D543C5E59}">
      <dgm:prSet/>
      <dgm:spPr/>
      <dgm:t>
        <a:bodyPr/>
        <a:lstStyle/>
        <a:p>
          <a:endParaRPr lang="en-US"/>
        </a:p>
      </dgm:t>
    </dgm:pt>
    <dgm:pt modelId="{FF726C6D-A97D-44FB-B554-A5764A84630B}" type="sibTrans" cxnId="{8A24951D-E9F0-4B64-8B1E-0B4D543C5E59}">
      <dgm:prSet/>
      <dgm:spPr/>
      <dgm:t>
        <a:bodyPr/>
        <a:lstStyle/>
        <a:p>
          <a:endParaRPr lang="en-US"/>
        </a:p>
      </dgm:t>
    </dgm:pt>
    <dgm:pt modelId="{6849FCB4-D0C2-46A8-B3A3-C31B9E0F7804}">
      <dgm:prSet/>
      <dgm:spPr/>
      <dgm:t>
        <a:bodyPr/>
        <a:lstStyle/>
        <a:p>
          <a:r>
            <a:rPr lang="en-US" b="0" i="0" baseline="0"/>
            <a:t>Explains </a:t>
          </a:r>
          <a:r>
            <a:rPr lang="en-US" b="0" i="1" baseline="0"/>
            <a:t>why</a:t>
          </a:r>
          <a:r>
            <a:rPr lang="en-US" b="0" i="0" baseline="0"/>
            <a:t> conversions succeed or fail</a:t>
          </a:r>
          <a:endParaRPr lang="en-US"/>
        </a:p>
      </dgm:t>
    </dgm:pt>
    <dgm:pt modelId="{8635BBB4-15B4-4D2B-BCE2-F23E3D04C571}" type="parTrans" cxnId="{F09CCEEF-0CE6-4783-89BE-0EF2243E8860}">
      <dgm:prSet/>
      <dgm:spPr/>
      <dgm:t>
        <a:bodyPr/>
        <a:lstStyle/>
        <a:p>
          <a:endParaRPr lang="en-US"/>
        </a:p>
      </dgm:t>
    </dgm:pt>
    <dgm:pt modelId="{F217ABA7-0C93-4F1D-9E8D-908CD905B6D0}" type="sibTrans" cxnId="{F09CCEEF-0CE6-4783-89BE-0EF2243E8860}">
      <dgm:prSet/>
      <dgm:spPr/>
      <dgm:t>
        <a:bodyPr/>
        <a:lstStyle/>
        <a:p>
          <a:endParaRPr lang="en-US"/>
        </a:p>
      </dgm:t>
    </dgm:pt>
    <dgm:pt modelId="{588E2568-EC62-47E2-B642-DD2D8DC65CFE}">
      <dgm:prSet/>
      <dgm:spPr/>
      <dgm:t>
        <a:bodyPr/>
        <a:lstStyle/>
        <a:p>
          <a:r>
            <a:rPr lang="en-US" b="0" i="0" baseline="0"/>
            <a:t>Identifies site features causing friction (search, filters, sizing guide)</a:t>
          </a:r>
          <a:endParaRPr lang="en-US"/>
        </a:p>
      </dgm:t>
    </dgm:pt>
    <dgm:pt modelId="{3D5B5D0A-4C63-49DF-B245-CEB2A11FC582}" type="parTrans" cxnId="{BCFC86F0-49E5-4D4A-9FBD-E6144729F4D2}">
      <dgm:prSet/>
      <dgm:spPr/>
      <dgm:t>
        <a:bodyPr/>
        <a:lstStyle/>
        <a:p>
          <a:endParaRPr lang="en-US"/>
        </a:p>
      </dgm:t>
    </dgm:pt>
    <dgm:pt modelId="{A087B85F-058E-4528-9B74-6DD7AC0D387B}" type="sibTrans" cxnId="{BCFC86F0-49E5-4D4A-9FBD-E6144729F4D2}">
      <dgm:prSet/>
      <dgm:spPr/>
      <dgm:t>
        <a:bodyPr/>
        <a:lstStyle/>
        <a:p>
          <a:endParaRPr lang="en-US"/>
        </a:p>
      </dgm:t>
    </dgm:pt>
    <dgm:pt modelId="{B3FA4053-BCB6-4E1F-8F29-828B8EC8DE59}">
      <dgm:prSet/>
      <dgm:spPr/>
      <dgm:t>
        <a:bodyPr/>
        <a:lstStyle/>
        <a:p>
          <a:r>
            <a:rPr lang="en-US" b="1"/>
            <a:t>Action: </a:t>
          </a:r>
          <a:r>
            <a:rPr lang="en-US"/>
            <a:t>Add exit survey — capture why shoppers leave and if task was completed</a:t>
          </a:r>
        </a:p>
      </dgm:t>
    </dgm:pt>
    <dgm:pt modelId="{5D873E2A-CC5C-46B1-BD87-C9FDBE1B1889}" type="parTrans" cxnId="{1B681F77-68A8-4D09-9C0E-0BDB120CE542}">
      <dgm:prSet/>
      <dgm:spPr/>
      <dgm:t>
        <a:bodyPr/>
        <a:lstStyle/>
        <a:p>
          <a:endParaRPr lang="en-US"/>
        </a:p>
      </dgm:t>
    </dgm:pt>
    <dgm:pt modelId="{2ACA10E3-F69C-4047-AAB5-2EC14B04F7E2}" type="sibTrans" cxnId="{1B681F77-68A8-4D09-9C0E-0BDB120CE542}">
      <dgm:prSet/>
      <dgm:spPr/>
      <dgm:t>
        <a:bodyPr/>
        <a:lstStyle/>
        <a:p>
          <a:endParaRPr lang="en-US"/>
        </a:p>
      </dgm:t>
    </dgm:pt>
    <dgm:pt modelId="{E8DDFC33-64C4-46E5-AF1E-37D7CF614FA3}" type="pres">
      <dgm:prSet presAssocID="{52554353-7BB3-4D82-B3A3-01DC03807103}" presName="diagram" presStyleCnt="0">
        <dgm:presLayoutVars>
          <dgm:dir/>
          <dgm:resizeHandles val="exact"/>
        </dgm:presLayoutVars>
      </dgm:prSet>
      <dgm:spPr/>
    </dgm:pt>
    <dgm:pt modelId="{99393C13-588B-42E6-A52A-C41352E3A975}" type="pres">
      <dgm:prSet presAssocID="{828EE754-DFDE-4D57-AA6E-CACAB5BE4346}" presName="node" presStyleLbl="node1" presStyleIdx="0" presStyleCnt="4">
        <dgm:presLayoutVars>
          <dgm:bulletEnabled val="1"/>
        </dgm:presLayoutVars>
      </dgm:prSet>
      <dgm:spPr/>
    </dgm:pt>
    <dgm:pt modelId="{23108BA2-BB89-4618-9DF8-2614BBBA4302}" type="pres">
      <dgm:prSet presAssocID="{FF726C6D-A97D-44FB-B554-A5764A84630B}" presName="sibTrans" presStyleCnt="0"/>
      <dgm:spPr/>
    </dgm:pt>
    <dgm:pt modelId="{F02E0178-2CC3-4A2D-9C77-466D31456C59}" type="pres">
      <dgm:prSet presAssocID="{6849FCB4-D0C2-46A8-B3A3-C31B9E0F7804}" presName="node" presStyleLbl="node1" presStyleIdx="1" presStyleCnt="4">
        <dgm:presLayoutVars>
          <dgm:bulletEnabled val="1"/>
        </dgm:presLayoutVars>
      </dgm:prSet>
      <dgm:spPr/>
    </dgm:pt>
    <dgm:pt modelId="{32CC63B9-252B-44A6-8D66-D52D875268A4}" type="pres">
      <dgm:prSet presAssocID="{F217ABA7-0C93-4F1D-9E8D-908CD905B6D0}" presName="sibTrans" presStyleCnt="0"/>
      <dgm:spPr/>
    </dgm:pt>
    <dgm:pt modelId="{77940C11-3175-4CE5-9AEB-3E5428949147}" type="pres">
      <dgm:prSet presAssocID="{588E2568-EC62-47E2-B642-DD2D8DC65CFE}" presName="node" presStyleLbl="node1" presStyleIdx="2" presStyleCnt="4">
        <dgm:presLayoutVars>
          <dgm:bulletEnabled val="1"/>
        </dgm:presLayoutVars>
      </dgm:prSet>
      <dgm:spPr/>
    </dgm:pt>
    <dgm:pt modelId="{B187F50A-132C-450C-AF5E-28E74CC375E7}" type="pres">
      <dgm:prSet presAssocID="{A087B85F-058E-4528-9B74-6DD7AC0D387B}" presName="sibTrans" presStyleCnt="0"/>
      <dgm:spPr/>
    </dgm:pt>
    <dgm:pt modelId="{E61CB98C-1D06-41DA-822B-559736468D71}" type="pres">
      <dgm:prSet presAssocID="{B3FA4053-BCB6-4E1F-8F29-828B8EC8DE59}" presName="node" presStyleLbl="node1" presStyleIdx="3" presStyleCnt="4">
        <dgm:presLayoutVars>
          <dgm:bulletEnabled val="1"/>
        </dgm:presLayoutVars>
      </dgm:prSet>
      <dgm:spPr/>
    </dgm:pt>
  </dgm:ptLst>
  <dgm:cxnLst>
    <dgm:cxn modelId="{8A24951D-E9F0-4B64-8B1E-0B4D543C5E59}" srcId="{52554353-7BB3-4D82-B3A3-01DC03807103}" destId="{828EE754-DFDE-4D57-AA6E-CACAB5BE4346}" srcOrd="0" destOrd="0" parTransId="{56456390-38B5-4CD5-955A-8195FC4E6342}" sibTransId="{FF726C6D-A97D-44FB-B554-A5764A84630B}"/>
    <dgm:cxn modelId="{1C533C6E-8CC5-42BB-9F1D-BD4F7DC358AD}" type="presOf" srcId="{52554353-7BB3-4D82-B3A3-01DC03807103}" destId="{E8DDFC33-64C4-46E5-AF1E-37D7CF614FA3}" srcOrd="0" destOrd="0" presId="urn:microsoft.com/office/officeart/2005/8/layout/default"/>
    <dgm:cxn modelId="{97C91073-661E-4575-A164-1E338A0241B7}" type="presOf" srcId="{B3FA4053-BCB6-4E1F-8F29-828B8EC8DE59}" destId="{E61CB98C-1D06-41DA-822B-559736468D71}" srcOrd="0" destOrd="0" presId="urn:microsoft.com/office/officeart/2005/8/layout/default"/>
    <dgm:cxn modelId="{1B681F77-68A8-4D09-9C0E-0BDB120CE542}" srcId="{52554353-7BB3-4D82-B3A3-01DC03807103}" destId="{B3FA4053-BCB6-4E1F-8F29-828B8EC8DE59}" srcOrd="3" destOrd="0" parTransId="{5D873E2A-CC5C-46B1-BD87-C9FDBE1B1889}" sibTransId="{2ACA10E3-F69C-4047-AAB5-2EC14B04F7E2}"/>
    <dgm:cxn modelId="{1E6005A5-920E-4478-9275-C4A7550B9DCC}" type="presOf" srcId="{6849FCB4-D0C2-46A8-B3A3-C31B9E0F7804}" destId="{F02E0178-2CC3-4A2D-9C77-466D31456C59}" srcOrd="0" destOrd="0" presId="urn:microsoft.com/office/officeart/2005/8/layout/default"/>
    <dgm:cxn modelId="{7A7AE8A7-90D3-4031-8EEE-B66758F4D592}" type="presOf" srcId="{588E2568-EC62-47E2-B642-DD2D8DC65CFE}" destId="{77940C11-3175-4CE5-9AEB-3E5428949147}" srcOrd="0" destOrd="0" presId="urn:microsoft.com/office/officeart/2005/8/layout/default"/>
    <dgm:cxn modelId="{D48924EA-0292-4034-A7C8-47AA8564EAC6}" type="presOf" srcId="{828EE754-DFDE-4D57-AA6E-CACAB5BE4346}" destId="{99393C13-588B-42E6-A52A-C41352E3A975}" srcOrd="0" destOrd="0" presId="urn:microsoft.com/office/officeart/2005/8/layout/default"/>
    <dgm:cxn modelId="{F09CCEEF-0CE6-4783-89BE-0EF2243E8860}" srcId="{52554353-7BB3-4D82-B3A3-01DC03807103}" destId="{6849FCB4-D0C2-46A8-B3A3-C31B9E0F7804}" srcOrd="1" destOrd="0" parTransId="{8635BBB4-15B4-4D2B-BCE2-F23E3D04C571}" sibTransId="{F217ABA7-0C93-4F1D-9E8D-908CD905B6D0}"/>
    <dgm:cxn modelId="{BCFC86F0-49E5-4D4A-9FBD-E6144729F4D2}" srcId="{52554353-7BB3-4D82-B3A3-01DC03807103}" destId="{588E2568-EC62-47E2-B642-DD2D8DC65CFE}" srcOrd="2" destOrd="0" parTransId="{3D5B5D0A-4C63-49DF-B245-CEB2A11FC582}" sibTransId="{A087B85F-058E-4528-9B74-6DD7AC0D387B}"/>
    <dgm:cxn modelId="{BBCEC02F-8D20-4034-A050-B6E7BAFACAD0}" type="presParOf" srcId="{E8DDFC33-64C4-46E5-AF1E-37D7CF614FA3}" destId="{99393C13-588B-42E6-A52A-C41352E3A975}" srcOrd="0" destOrd="0" presId="urn:microsoft.com/office/officeart/2005/8/layout/default"/>
    <dgm:cxn modelId="{C5C3799A-9A6F-46E6-A689-98AE3E7884BB}" type="presParOf" srcId="{E8DDFC33-64C4-46E5-AF1E-37D7CF614FA3}" destId="{23108BA2-BB89-4618-9DF8-2614BBBA4302}" srcOrd="1" destOrd="0" presId="urn:microsoft.com/office/officeart/2005/8/layout/default"/>
    <dgm:cxn modelId="{1C79B077-CC5E-4816-B26F-D59F93CFDCA1}" type="presParOf" srcId="{E8DDFC33-64C4-46E5-AF1E-37D7CF614FA3}" destId="{F02E0178-2CC3-4A2D-9C77-466D31456C59}" srcOrd="2" destOrd="0" presId="urn:microsoft.com/office/officeart/2005/8/layout/default"/>
    <dgm:cxn modelId="{D991D433-37B9-4C40-8F5F-3B888D830C14}" type="presParOf" srcId="{E8DDFC33-64C4-46E5-AF1E-37D7CF614FA3}" destId="{32CC63B9-252B-44A6-8D66-D52D875268A4}" srcOrd="3" destOrd="0" presId="urn:microsoft.com/office/officeart/2005/8/layout/default"/>
    <dgm:cxn modelId="{15635C56-7312-4A63-916D-B6C2A4E9AA59}" type="presParOf" srcId="{E8DDFC33-64C4-46E5-AF1E-37D7CF614FA3}" destId="{77940C11-3175-4CE5-9AEB-3E5428949147}" srcOrd="4" destOrd="0" presId="urn:microsoft.com/office/officeart/2005/8/layout/default"/>
    <dgm:cxn modelId="{488D363F-9CE6-4B67-995B-9BD9476CC677}" type="presParOf" srcId="{E8DDFC33-64C4-46E5-AF1E-37D7CF614FA3}" destId="{B187F50A-132C-450C-AF5E-28E74CC375E7}" srcOrd="5" destOrd="0" presId="urn:microsoft.com/office/officeart/2005/8/layout/default"/>
    <dgm:cxn modelId="{4A438BD5-BD4C-4972-B7EB-6F5372BAD856}" type="presParOf" srcId="{E8DDFC33-64C4-46E5-AF1E-37D7CF614FA3}" destId="{E61CB98C-1D06-41DA-822B-559736468D7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4B96A9-B260-46B1-8A0C-F1A8A077A3A4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B07E27AA-2E35-48C2-9DB2-83822BA8FE8F}">
      <dgm:prSet/>
      <dgm:spPr/>
      <dgm:t>
        <a:bodyPr/>
        <a:lstStyle/>
        <a:p>
          <a:r>
            <a:rPr lang="en-CA"/>
            <a:t>Definition: Average revenue per </a:t>
          </a:r>
          <a:r>
            <a:rPr lang="en-CA">
              <a:latin typeface="Gill Sans MT" panose="020B0502020104020203"/>
            </a:rPr>
            <a:t>order</a:t>
          </a:r>
          <a:endParaRPr lang="en-US"/>
        </a:p>
      </dgm:t>
    </dgm:pt>
    <dgm:pt modelId="{0433B675-F76C-42AE-BEF8-F8AEB0E984F7}" type="parTrans" cxnId="{A6ADF47C-74C9-4E02-8DAF-4C3F58C859EA}">
      <dgm:prSet/>
      <dgm:spPr/>
      <dgm:t>
        <a:bodyPr/>
        <a:lstStyle/>
        <a:p>
          <a:endParaRPr lang="en-US"/>
        </a:p>
      </dgm:t>
    </dgm:pt>
    <dgm:pt modelId="{DDB086B3-C6D9-431E-AB59-2804C8788283}" type="sibTrans" cxnId="{A6ADF47C-74C9-4E02-8DAF-4C3F58C859EA}">
      <dgm:prSet/>
      <dgm:spPr/>
      <dgm:t>
        <a:bodyPr/>
        <a:lstStyle/>
        <a:p>
          <a:endParaRPr lang="en-US"/>
        </a:p>
      </dgm:t>
    </dgm:pt>
    <dgm:pt modelId="{0D2D9413-5DCC-48FF-AA78-F185115BF93B}">
      <dgm:prSet/>
      <dgm:spPr/>
      <dgm:t>
        <a:bodyPr/>
        <a:lstStyle/>
        <a:p>
          <a:r>
            <a:rPr lang="en-US"/>
            <a:t>Direct indicator of customer spending behavior</a:t>
          </a:r>
        </a:p>
      </dgm:t>
    </dgm:pt>
    <dgm:pt modelId="{DC75D0AE-1D5D-4AC8-913E-305B6C122436}" type="parTrans" cxnId="{B1EE3AE6-7EB1-4EAB-A117-6FA581DD9A2C}">
      <dgm:prSet/>
      <dgm:spPr/>
      <dgm:t>
        <a:bodyPr/>
        <a:lstStyle/>
        <a:p>
          <a:endParaRPr lang="en-US"/>
        </a:p>
      </dgm:t>
    </dgm:pt>
    <dgm:pt modelId="{40E56812-5B9E-4CDB-8245-1DEE874B05F5}" type="sibTrans" cxnId="{B1EE3AE6-7EB1-4EAB-A117-6FA581DD9A2C}">
      <dgm:prSet/>
      <dgm:spPr/>
      <dgm:t>
        <a:bodyPr/>
        <a:lstStyle/>
        <a:p>
          <a:endParaRPr lang="en-US"/>
        </a:p>
      </dgm:t>
    </dgm:pt>
    <dgm:pt modelId="{8D3373D1-D674-4DCC-8A79-05188523AE6E}">
      <dgm:prSet/>
      <dgm:spPr/>
      <dgm:t>
        <a:bodyPr/>
        <a:lstStyle/>
        <a:p>
          <a:r>
            <a:rPr lang="en-US"/>
            <a:t>Comparison across time/competitors shows site &amp; product mix performance</a:t>
          </a:r>
        </a:p>
      </dgm:t>
    </dgm:pt>
    <dgm:pt modelId="{11F07D1D-1C7A-4A0F-97E6-999F7FE062D0}" type="parTrans" cxnId="{E8D568DF-5B9E-4324-9F3F-5E03D2BD03E2}">
      <dgm:prSet/>
      <dgm:spPr/>
      <dgm:t>
        <a:bodyPr/>
        <a:lstStyle/>
        <a:p>
          <a:endParaRPr lang="en-US"/>
        </a:p>
      </dgm:t>
    </dgm:pt>
    <dgm:pt modelId="{7E2D628C-8E72-46BE-ADFD-5EF90D88A6F3}" type="sibTrans" cxnId="{E8D568DF-5B9E-4324-9F3F-5E03D2BD03E2}">
      <dgm:prSet/>
      <dgm:spPr/>
      <dgm:t>
        <a:bodyPr/>
        <a:lstStyle/>
        <a:p>
          <a:endParaRPr lang="en-US"/>
        </a:p>
      </dgm:t>
    </dgm:pt>
    <dgm:pt modelId="{D9D534B6-36AF-4695-AE51-87B3B64B14A3}">
      <dgm:prSet/>
      <dgm:spPr/>
      <dgm:t>
        <a:bodyPr/>
        <a:lstStyle/>
        <a:p>
          <a:r>
            <a:rPr lang="en-US"/>
            <a:t>Higher AOV → stronger revenue without needing more traffic</a:t>
          </a:r>
        </a:p>
      </dgm:t>
    </dgm:pt>
    <dgm:pt modelId="{DE362959-068B-4AF1-9546-FC6F7FF8F41C}" type="parTrans" cxnId="{C296889C-2375-4744-B357-8E8DCCC1D581}">
      <dgm:prSet/>
      <dgm:spPr/>
      <dgm:t>
        <a:bodyPr/>
        <a:lstStyle/>
        <a:p>
          <a:endParaRPr lang="en-US"/>
        </a:p>
      </dgm:t>
    </dgm:pt>
    <dgm:pt modelId="{ABC10C65-A8ED-4771-B376-2F583B85852B}" type="sibTrans" cxnId="{C296889C-2375-4744-B357-8E8DCCC1D581}">
      <dgm:prSet/>
      <dgm:spPr/>
      <dgm:t>
        <a:bodyPr/>
        <a:lstStyle/>
        <a:p>
          <a:endParaRPr lang="en-US"/>
        </a:p>
      </dgm:t>
    </dgm:pt>
    <dgm:pt modelId="{F70F861D-0213-44A7-916F-C163A4CA2BB5}">
      <dgm:prSet/>
      <dgm:spPr/>
      <dgm:t>
        <a:bodyPr/>
        <a:lstStyle/>
        <a:p>
          <a:r>
            <a:rPr lang="en-CA" b="1"/>
            <a:t>Action: </a:t>
          </a:r>
          <a:r>
            <a:rPr lang="en-CA"/>
            <a:t>Promote bundle offers (buy 1 get one 50% off) or cross selling (recommend products that users frequently buy together.)</a:t>
          </a:r>
          <a:endParaRPr lang="en-US"/>
        </a:p>
      </dgm:t>
    </dgm:pt>
    <dgm:pt modelId="{6396EFBB-BAC5-4BC3-B3E4-216129B14D2A}" type="parTrans" cxnId="{7F351755-183E-44E9-97BA-0AF89B040FF2}">
      <dgm:prSet/>
      <dgm:spPr/>
      <dgm:t>
        <a:bodyPr/>
        <a:lstStyle/>
        <a:p>
          <a:endParaRPr lang="en-US"/>
        </a:p>
      </dgm:t>
    </dgm:pt>
    <dgm:pt modelId="{8FED1A49-9D70-4D69-9F23-B18988B1A9D5}" type="sibTrans" cxnId="{7F351755-183E-44E9-97BA-0AF89B040FF2}">
      <dgm:prSet/>
      <dgm:spPr/>
      <dgm:t>
        <a:bodyPr/>
        <a:lstStyle/>
        <a:p>
          <a:endParaRPr lang="en-US"/>
        </a:p>
      </dgm:t>
    </dgm:pt>
    <dgm:pt modelId="{B90DA869-D2BF-450D-B7F4-925489A1E1DE}" type="pres">
      <dgm:prSet presAssocID="{EF4B96A9-B260-46B1-8A0C-F1A8A077A3A4}" presName="vert0" presStyleCnt="0">
        <dgm:presLayoutVars>
          <dgm:dir/>
          <dgm:animOne val="branch"/>
          <dgm:animLvl val="lvl"/>
        </dgm:presLayoutVars>
      </dgm:prSet>
      <dgm:spPr/>
    </dgm:pt>
    <dgm:pt modelId="{A87BC1F5-D6CB-4EF3-A0D9-14A5C46B9E6E}" type="pres">
      <dgm:prSet presAssocID="{B07E27AA-2E35-48C2-9DB2-83822BA8FE8F}" presName="thickLine" presStyleLbl="alignNode1" presStyleIdx="0" presStyleCnt="5"/>
      <dgm:spPr/>
    </dgm:pt>
    <dgm:pt modelId="{D31F93DA-626E-41D0-BF38-D240778FEEB6}" type="pres">
      <dgm:prSet presAssocID="{B07E27AA-2E35-48C2-9DB2-83822BA8FE8F}" presName="horz1" presStyleCnt="0"/>
      <dgm:spPr/>
    </dgm:pt>
    <dgm:pt modelId="{94EB3540-86A1-4D6B-82F7-7CD7249C06D2}" type="pres">
      <dgm:prSet presAssocID="{B07E27AA-2E35-48C2-9DB2-83822BA8FE8F}" presName="tx1" presStyleLbl="revTx" presStyleIdx="0" presStyleCnt="5"/>
      <dgm:spPr/>
    </dgm:pt>
    <dgm:pt modelId="{CCCF2ADF-6ABC-4FE4-8BAA-6A17FA87C4FA}" type="pres">
      <dgm:prSet presAssocID="{B07E27AA-2E35-48C2-9DB2-83822BA8FE8F}" presName="vert1" presStyleCnt="0"/>
      <dgm:spPr/>
    </dgm:pt>
    <dgm:pt modelId="{EBFBDB92-2B2F-4623-983F-C9E969B761DA}" type="pres">
      <dgm:prSet presAssocID="{0D2D9413-5DCC-48FF-AA78-F185115BF93B}" presName="thickLine" presStyleLbl="alignNode1" presStyleIdx="1" presStyleCnt="5"/>
      <dgm:spPr/>
    </dgm:pt>
    <dgm:pt modelId="{B3BD8DB9-2957-45E9-BACA-3835E635F084}" type="pres">
      <dgm:prSet presAssocID="{0D2D9413-5DCC-48FF-AA78-F185115BF93B}" presName="horz1" presStyleCnt="0"/>
      <dgm:spPr/>
    </dgm:pt>
    <dgm:pt modelId="{05496580-008B-41A0-96FC-F6E77F60D787}" type="pres">
      <dgm:prSet presAssocID="{0D2D9413-5DCC-48FF-AA78-F185115BF93B}" presName="tx1" presStyleLbl="revTx" presStyleIdx="1" presStyleCnt="5"/>
      <dgm:spPr/>
    </dgm:pt>
    <dgm:pt modelId="{B46DD2F6-8EE0-4FDE-88CC-FC21A2EB9181}" type="pres">
      <dgm:prSet presAssocID="{0D2D9413-5DCC-48FF-AA78-F185115BF93B}" presName="vert1" presStyleCnt="0"/>
      <dgm:spPr/>
    </dgm:pt>
    <dgm:pt modelId="{972FB424-CE70-4709-96B3-045B3EF07D4B}" type="pres">
      <dgm:prSet presAssocID="{8D3373D1-D674-4DCC-8A79-05188523AE6E}" presName="thickLine" presStyleLbl="alignNode1" presStyleIdx="2" presStyleCnt="5"/>
      <dgm:spPr/>
    </dgm:pt>
    <dgm:pt modelId="{F834826A-3E4A-4E02-9A7D-77AB62B07233}" type="pres">
      <dgm:prSet presAssocID="{8D3373D1-D674-4DCC-8A79-05188523AE6E}" presName="horz1" presStyleCnt="0"/>
      <dgm:spPr/>
    </dgm:pt>
    <dgm:pt modelId="{6C5AE75F-9955-477D-881A-67EB3C2FB80B}" type="pres">
      <dgm:prSet presAssocID="{8D3373D1-D674-4DCC-8A79-05188523AE6E}" presName="tx1" presStyleLbl="revTx" presStyleIdx="2" presStyleCnt="5"/>
      <dgm:spPr/>
    </dgm:pt>
    <dgm:pt modelId="{F1150804-13B1-40DF-9742-57000E228BD5}" type="pres">
      <dgm:prSet presAssocID="{8D3373D1-D674-4DCC-8A79-05188523AE6E}" presName="vert1" presStyleCnt="0"/>
      <dgm:spPr/>
    </dgm:pt>
    <dgm:pt modelId="{5959490F-2A81-47D5-B5A7-FA25A9805D6C}" type="pres">
      <dgm:prSet presAssocID="{D9D534B6-36AF-4695-AE51-87B3B64B14A3}" presName="thickLine" presStyleLbl="alignNode1" presStyleIdx="3" presStyleCnt="5"/>
      <dgm:spPr/>
    </dgm:pt>
    <dgm:pt modelId="{81B89BAA-14EB-4FB2-AEBC-500A2950127D}" type="pres">
      <dgm:prSet presAssocID="{D9D534B6-36AF-4695-AE51-87B3B64B14A3}" presName="horz1" presStyleCnt="0"/>
      <dgm:spPr/>
    </dgm:pt>
    <dgm:pt modelId="{CAE7A95B-66BB-4AC6-8BB5-ADE0F4858D02}" type="pres">
      <dgm:prSet presAssocID="{D9D534B6-36AF-4695-AE51-87B3B64B14A3}" presName="tx1" presStyleLbl="revTx" presStyleIdx="3" presStyleCnt="5"/>
      <dgm:spPr/>
    </dgm:pt>
    <dgm:pt modelId="{16C2B255-E00A-4E86-A461-DB98B1CF7770}" type="pres">
      <dgm:prSet presAssocID="{D9D534B6-36AF-4695-AE51-87B3B64B14A3}" presName="vert1" presStyleCnt="0"/>
      <dgm:spPr/>
    </dgm:pt>
    <dgm:pt modelId="{A1499F0F-0E92-4A15-BD77-3BC238908C22}" type="pres">
      <dgm:prSet presAssocID="{F70F861D-0213-44A7-916F-C163A4CA2BB5}" presName="thickLine" presStyleLbl="alignNode1" presStyleIdx="4" presStyleCnt="5"/>
      <dgm:spPr/>
    </dgm:pt>
    <dgm:pt modelId="{6B0DF63F-3B0B-4B88-8464-D007BFD46040}" type="pres">
      <dgm:prSet presAssocID="{F70F861D-0213-44A7-916F-C163A4CA2BB5}" presName="horz1" presStyleCnt="0"/>
      <dgm:spPr/>
    </dgm:pt>
    <dgm:pt modelId="{4AAED89E-C4FA-4238-AE3E-D45D12A84537}" type="pres">
      <dgm:prSet presAssocID="{F70F861D-0213-44A7-916F-C163A4CA2BB5}" presName="tx1" presStyleLbl="revTx" presStyleIdx="4" presStyleCnt="5"/>
      <dgm:spPr/>
    </dgm:pt>
    <dgm:pt modelId="{D931F29E-D905-465C-955A-2C946D4E60E4}" type="pres">
      <dgm:prSet presAssocID="{F70F861D-0213-44A7-916F-C163A4CA2BB5}" presName="vert1" presStyleCnt="0"/>
      <dgm:spPr/>
    </dgm:pt>
  </dgm:ptLst>
  <dgm:cxnLst>
    <dgm:cxn modelId="{624FB020-6062-463C-BF55-A386B60019EC}" type="presOf" srcId="{8D3373D1-D674-4DCC-8A79-05188523AE6E}" destId="{6C5AE75F-9955-477D-881A-67EB3C2FB80B}" srcOrd="0" destOrd="0" presId="urn:microsoft.com/office/officeart/2008/layout/LinedList"/>
    <dgm:cxn modelId="{3BB8EE22-887D-4A16-A884-6CC2544571C8}" type="presOf" srcId="{0D2D9413-5DCC-48FF-AA78-F185115BF93B}" destId="{05496580-008B-41A0-96FC-F6E77F60D787}" srcOrd="0" destOrd="0" presId="urn:microsoft.com/office/officeart/2008/layout/LinedList"/>
    <dgm:cxn modelId="{C4DF8D72-19D0-4F41-B70F-13697D669D40}" type="presOf" srcId="{B07E27AA-2E35-48C2-9DB2-83822BA8FE8F}" destId="{94EB3540-86A1-4D6B-82F7-7CD7249C06D2}" srcOrd="0" destOrd="0" presId="urn:microsoft.com/office/officeart/2008/layout/LinedList"/>
    <dgm:cxn modelId="{7F351755-183E-44E9-97BA-0AF89B040FF2}" srcId="{EF4B96A9-B260-46B1-8A0C-F1A8A077A3A4}" destId="{F70F861D-0213-44A7-916F-C163A4CA2BB5}" srcOrd="4" destOrd="0" parTransId="{6396EFBB-BAC5-4BC3-B3E4-216129B14D2A}" sibTransId="{8FED1A49-9D70-4D69-9F23-B18988B1A9D5}"/>
    <dgm:cxn modelId="{A6ADF47C-74C9-4E02-8DAF-4C3F58C859EA}" srcId="{EF4B96A9-B260-46B1-8A0C-F1A8A077A3A4}" destId="{B07E27AA-2E35-48C2-9DB2-83822BA8FE8F}" srcOrd="0" destOrd="0" parTransId="{0433B675-F76C-42AE-BEF8-F8AEB0E984F7}" sibTransId="{DDB086B3-C6D9-431E-AB59-2804C8788283}"/>
    <dgm:cxn modelId="{C296889C-2375-4744-B357-8E8DCCC1D581}" srcId="{EF4B96A9-B260-46B1-8A0C-F1A8A077A3A4}" destId="{D9D534B6-36AF-4695-AE51-87B3B64B14A3}" srcOrd="3" destOrd="0" parTransId="{DE362959-068B-4AF1-9546-FC6F7FF8F41C}" sibTransId="{ABC10C65-A8ED-4771-B376-2F583B85852B}"/>
    <dgm:cxn modelId="{15F12F9D-884F-45DD-B7C9-7B0138AB8E0A}" type="presOf" srcId="{F70F861D-0213-44A7-916F-C163A4CA2BB5}" destId="{4AAED89E-C4FA-4238-AE3E-D45D12A84537}" srcOrd="0" destOrd="0" presId="urn:microsoft.com/office/officeart/2008/layout/LinedList"/>
    <dgm:cxn modelId="{8B1D57B6-0429-4A17-801C-1109E00A137E}" type="presOf" srcId="{D9D534B6-36AF-4695-AE51-87B3B64B14A3}" destId="{CAE7A95B-66BB-4AC6-8BB5-ADE0F4858D02}" srcOrd="0" destOrd="0" presId="urn:microsoft.com/office/officeart/2008/layout/LinedList"/>
    <dgm:cxn modelId="{E47795BE-D568-46D2-B4D5-6D2D0B6E5F0C}" type="presOf" srcId="{EF4B96A9-B260-46B1-8A0C-F1A8A077A3A4}" destId="{B90DA869-D2BF-450D-B7F4-925489A1E1DE}" srcOrd="0" destOrd="0" presId="urn:microsoft.com/office/officeart/2008/layout/LinedList"/>
    <dgm:cxn modelId="{E8D568DF-5B9E-4324-9F3F-5E03D2BD03E2}" srcId="{EF4B96A9-B260-46B1-8A0C-F1A8A077A3A4}" destId="{8D3373D1-D674-4DCC-8A79-05188523AE6E}" srcOrd="2" destOrd="0" parTransId="{11F07D1D-1C7A-4A0F-97E6-999F7FE062D0}" sibTransId="{7E2D628C-8E72-46BE-ADFD-5EF90D88A6F3}"/>
    <dgm:cxn modelId="{B1EE3AE6-7EB1-4EAB-A117-6FA581DD9A2C}" srcId="{EF4B96A9-B260-46B1-8A0C-F1A8A077A3A4}" destId="{0D2D9413-5DCC-48FF-AA78-F185115BF93B}" srcOrd="1" destOrd="0" parTransId="{DC75D0AE-1D5D-4AC8-913E-305B6C122436}" sibTransId="{40E56812-5B9E-4CDB-8245-1DEE874B05F5}"/>
    <dgm:cxn modelId="{93762DB8-982F-4150-A2DB-3C2598FFF3E7}" type="presParOf" srcId="{B90DA869-D2BF-450D-B7F4-925489A1E1DE}" destId="{A87BC1F5-D6CB-4EF3-A0D9-14A5C46B9E6E}" srcOrd="0" destOrd="0" presId="urn:microsoft.com/office/officeart/2008/layout/LinedList"/>
    <dgm:cxn modelId="{6263F5FF-FD71-4EC6-912D-43DDC1CB7336}" type="presParOf" srcId="{B90DA869-D2BF-450D-B7F4-925489A1E1DE}" destId="{D31F93DA-626E-41D0-BF38-D240778FEEB6}" srcOrd="1" destOrd="0" presId="urn:microsoft.com/office/officeart/2008/layout/LinedList"/>
    <dgm:cxn modelId="{4B636690-1E6D-4E60-9638-2A48389BA265}" type="presParOf" srcId="{D31F93DA-626E-41D0-BF38-D240778FEEB6}" destId="{94EB3540-86A1-4D6B-82F7-7CD7249C06D2}" srcOrd="0" destOrd="0" presId="urn:microsoft.com/office/officeart/2008/layout/LinedList"/>
    <dgm:cxn modelId="{73F7B69E-CC05-4452-BE09-C3071933BAD2}" type="presParOf" srcId="{D31F93DA-626E-41D0-BF38-D240778FEEB6}" destId="{CCCF2ADF-6ABC-4FE4-8BAA-6A17FA87C4FA}" srcOrd="1" destOrd="0" presId="urn:microsoft.com/office/officeart/2008/layout/LinedList"/>
    <dgm:cxn modelId="{6A46783E-CE30-4D4A-9A77-45A6A98AD72E}" type="presParOf" srcId="{B90DA869-D2BF-450D-B7F4-925489A1E1DE}" destId="{EBFBDB92-2B2F-4623-983F-C9E969B761DA}" srcOrd="2" destOrd="0" presId="urn:microsoft.com/office/officeart/2008/layout/LinedList"/>
    <dgm:cxn modelId="{9B643F3D-F288-4B4D-96B4-2EC79D8CD7EA}" type="presParOf" srcId="{B90DA869-D2BF-450D-B7F4-925489A1E1DE}" destId="{B3BD8DB9-2957-45E9-BACA-3835E635F084}" srcOrd="3" destOrd="0" presId="urn:microsoft.com/office/officeart/2008/layout/LinedList"/>
    <dgm:cxn modelId="{247975B2-2ADE-4066-BE7F-70FF7C4CBE98}" type="presParOf" srcId="{B3BD8DB9-2957-45E9-BACA-3835E635F084}" destId="{05496580-008B-41A0-96FC-F6E77F60D787}" srcOrd="0" destOrd="0" presId="urn:microsoft.com/office/officeart/2008/layout/LinedList"/>
    <dgm:cxn modelId="{2A90425A-5A81-43DD-896C-2BD53ECB7830}" type="presParOf" srcId="{B3BD8DB9-2957-45E9-BACA-3835E635F084}" destId="{B46DD2F6-8EE0-4FDE-88CC-FC21A2EB9181}" srcOrd="1" destOrd="0" presId="urn:microsoft.com/office/officeart/2008/layout/LinedList"/>
    <dgm:cxn modelId="{AC37D4B5-B264-4D69-84CF-4CE7F2EDEA7F}" type="presParOf" srcId="{B90DA869-D2BF-450D-B7F4-925489A1E1DE}" destId="{972FB424-CE70-4709-96B3-045B3EF07D4B}" srcOrd="4" destOrd="0" presId="urn:microsoft.com/office/officeart/2008/layout/LinedList"/>
    <dgm:cxn modelId="{F86F72C4-6762-4021-B3AF-D830C408FE28}" type="presParOf" srcId="{B90DA869-D2BF-450D-B7F4-925489A1E1DE}" destId="{F834826A-3E4A-4E02-9A7D-77AB62B07233}" srcOrd="5" destOrd="0" presId="urn:microsoft.com/office/officeart/2008/layout/LinedList"/>
    <dgm:cxn modelId="{EDB2846E-3A5A-406B-B315-A83CE4466EAC}" type="presParOf" srcId="{F834826A-3E4A-4E02-9A7D-77AB62B07233}" destId="{6C5AE75F-9955-477D-881A-67EB3C2FB80B}" srcOrd="0" destOrd="0" presId="urn:microsoft.com/office/officeart/2008/layout/LinedList"/>
    <dgm:cxn modelId="{6312186C-5336-4B2B-90C5-E759E60D4BE3}" type="presParOf" srcId="{F834826A-3E4A-4E02-9A7D-77AB62B07233}" destId="{F1150804-13B1-40DF-9742-57000E228BD5}" srcOrd="1" destOrd="0" presId="urn:microsoft.com/office/officeart/2008/layout/LinedList"/>
    <dgm:cxn modelId="{093EA5E4-A379-4CEE-9411-6A2D9D7FEE19}" type="presParOf" srcId="{B90DA869-D2BF-450D-B7F4-925489A1E1DE}" destId="{5959490F-2A81-47D5-B5A7-FA25A9805D6C}" srcOrd="6" destOrd="0" presId="urn:microsoft.com/office/officeart/2008/layout/LinedList"/>
    <dgm:cxn modelId="{C1574453-8436-4593-883C-18157EF930B7}" type="presParOf" srcId="{B90DA869-D2BF-450D-B7F4-925489A1E1DE}" destId="{81B89BAA-14EB-4FB2-AEBC-500A2950127D}" srcOrd="7" destOrd="0" presId="urn:microsoft.com/office/officeart/2008/layout/LinedList"/>
    <dgm:cxn modelId="{FF46BFD1-E5F4-49C6-A250-3C24D957F3CF}" type="presParOf" srcId="{81B89BAA-14EB-4FB2-AEBC-500A2950127D}" destId="{CAE7A95B-66BB-4AC6-8BB5-ADE0F4858D02}" srcOrd="0" destOrd="0" presId="urn:microsoft.com/office/officeart/2008/layout/LinedList"/>
    <dgm:cxn modelId="{15A778DA-B5A0-4ADD-ACCD-386354FA5DDD}" type="presParOf" srcId="{81B89BAA-14EB-4FB2-AEBC-500A2950127D}" destId="{16C2B255-E00A-4E86-A461-DB98B1CF7770}" srcOrd="1" destOrd="0" presId="urn:microsoft.com/office/officeart/2008/layout/LinedList"/>
    <dgm:cxn modelId="{8F2E7E01-3346-4FB2-8C5D-F9C26097CFBE}" type="presParOf" srcId="{B90DA869-D2BF-450D-B7F4-925489A1E1DE}" destId="{A1499F0F-0E92-4A15-BD77-3BC238908C22}" srcOrd="8" destOrd="0" presId="urn:microsoft.com/office/officeart/2008/layout/LinedList"/>
    <dgm:cxn modelId="{2A45C0EB-1E71-4CD0-AEB1-497C6E29FB1D}" type="presParOf" srcId="{B90DA869-D2BF-450D-B7F4-925489A1E1DE}" destId="{6B0DF63F-3B0B-4B88-8464-D007BFD46040}" srcOrd="9" destOrd="0" presId="urn:microsoft.com/office/officeart/2008/layout/LinedList"/>
    <dgm:cxn modelId="{CC31818A-3A25-49E2-8161-D71C852075E7}" type="presParOf" srcId="{6B0DF63F-3B0B-4B88-8464-D007BFD46040}" destId="{4AAED89E-C4FA-4238-AE3E-D45D12A84537}" srcOrd="0" destOrd="0" presId="urn:microsoft.com/office/officeart/2008/layout/LinedList"/>
    <dgm:cxn modelId="{D062434A-197E-4C72-A7CC-75C4FD928C5E}" type="presParOf" srcId="{6B0DF63F-3B0B-4B88-8464-D007BFD46040}" destId="{D931F29E-D905-465C-955A-2C946D4E60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2D117-F60C-4424-9BE8-AFE83D7D7A40}">
      <dsp:nvSpPr>
        <dsp:cNvPr id="0" name=""/>
        <dsp:cNvSpPr/>
      </dsp:nvSpPr>
      <dsp:spPr>
        <a:xfrm>
          <a:off x="0" y="492"/>
          <a:ext cx="718359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F2D69-76FD-435F-B65F-DA7BABC6BA0F}">
      <dsp:nvSpPr>
        <dsp:cNvPr id="0" name=""/>
        <dsp:cNvSpPr/>
      </dsp:nvSpPr>
      <dsp:spPr>
        <a:xfrm>
          <a:off x="0" y="492"/>
          <a:ext cx="7183597" cy="80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Definition: Percentage of website visitors who complete a desired action (purchase, newsletter sign-up, etc.)</a:t>
          </a:r>
          <a:endParaRPr lang="en-US" sz="1500" kern="1200"/>
        </a:p>
      </dsp:txBody>
      <dsp:txXfrm>
        <a:off x="0" y="492"/>
        <a:ext cx="7183597" cy="806664"/>
      </dsp:txXfrm>
    </dsp:sp>
    <dsp:sp modelId="{4BDCBDE1-5615-4B1D-BAB6-595210E0E6E5}">
      <dsp:nvSpPr>
        <dsp:cNvPr id="0" name=""/>
        <dsp:cNvSpPr/>
      </dsp:nvSpPr>
      <dsp:spPr>
        <a:xfrm>
          <a:off x="0" y="807156"/>
          <a:ext cx="718359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CA1CD-EC15-4DF3-8AD8-899C1A1B929D}">
      <dsp:nvSpPr>
        <dsp:cNvPr id="0" name=""/>
        <dsp:cNvSpPr/>
      </dsp:nvSpPr>
      <dsp:spPr>
        <a:xfrm>
          <a:off x="0" y="850321"/>
          <a:ext cx="7183597" cy="80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Measures how effectively UNIQLO turns traffic into buyers</a:t>
          </a:r>
          <a:endParaRPr lang="en-US" sz="1500" kern="1200"/>
        </a:p>
      </dsp:txBody>
      <dsp:txXfrm>
        <a:off x="0" y="850321"/>
        <a:ext cx="7183597" cy="806664"/>
      </dsp:txXfrm>
    </dsp:sp>
    <dsp:sp modelId="{56A0FC16-CB89-4E6C-9238-947636CDF51C}">
      <dsp:nvSpPr>
        <dsp:cNvPr id="0" name=""/>
        <dsp:cNvSpPr/>
      </dsp:nvSpPr>
      <dsp:spPr>
        <a:xfrm>
          <a:off x="0" y="1613820"/>
          <a:ext cx="718359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76F8C-83EC-4D49-867E-394CA970DF21}">
      <dsp:nvSpPr>
        <dsp:cNvPr id="0" name=""/>
        <dsp:cNvSpPr/>
      </dsp:nvSpPr>
      <dsp:spPr>
        <a:xfrm>
          <a:off x="0" y="1609383"/>
          <a:ext cx="7183597" cy="80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Benchmark against in-store performance and competitor sites</a:t>
          </a:r>
          <a:endParaRPr lang="en-US" sz="1500" kern="1200"/>
        </a:p>
      </dsp:txBody>
      <dsp:txXfrm>
        <a:off x="0" y="1609383"/>
        <a:ext cx="7183597" cy="806664"/>
      </dsp:txXfrm>
    </dsp:sp>
    <dsp:sp modelId="{85F2E1F0-76E5-495A-9840-7C39BC5E4D69}">
      <dsp:nvSpPr>
        <dsp:cNvPr id="0" name=""/>
        <dsp:cNvSpPr/>
      </dsp:nvSpPr>
      <dsp:spPr>
        <a:xfrm>
          <a:off x="0" y="2420484"/>
          <a:ext cx="718359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7C6CD-E84B-450F-8BB5-C69A1CABD4E4}">
      <dsp:nvSpPr>
        <dsp:cNvPr id="0" name=""/>
        <dsp:cNvSpPr/>
      </dsp:nvSpPr>
      <dsp:spPr>
        <a:xfrm>
          <a:off x="0" y="2420484"/>
          <a:ext cx="7183597" cy="80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Indicates online market share potential</a:t>
          </a:r>
        </a:p>
      </dsp:txBody>
      <dsp:txXfrm>
        <a:off x="0" y="2420484"/>
        <a:ext cx="7183597" cy="806664"/>
      </dsp:txXfrm>
    </dsp:sp>
    <dsp:sp modelId="{BC7F9CC6-8855-4257-A5A9-4F29615B340F}">
      <dsp:nvSpPr>
        <dsp:cNvPr id="0" name=""/>
        <dsp:cNvSpPr/>
      </dsp:nvSpPr>
      <dsp:spPr>
        <a:xfrm>
          <a:off x="0" y="3227148"/>
          <a:ext cx="718359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5385F-51EA-488A-9FE9-2E338F4F40C4}">
      <dsp:nvSpPr>
        <dsp:cNvPr id="0" name=""/>
        <dsp:cNvSpPr/>
      </dsp:nvSpPr>
      <dsp:spPr>
        <a:xfrm>
          <a:off x="0" y="3227148"/>
          <a:ext cx="7183597" cy="806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0" i="0" kern="1200" baseline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1" kern="1200"/>
            <a:t>Action</a:t>
          </a:r>
          <a:r>
            <a:rPr lang="en-CA" sz="1500" kern="1200"/>
            <a:t>: Reduce checkout steps (guest checkout, saved payment/shipping information, etc.) to prevent drop-offs.</a:t>
          </a:r>
          <a:endParaRPr lang="en-US" sz="1500" b="0" i="0" kern="1200" baseline="0"/>
        </a:p>
      </dsp:txBody>
      <dsp:txXfrm>
        <a:off x="0" y="3227148"/>
        <a:ext cx="7183597" cy="806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93C13-588B-42E6-A52A-C41352E3A975}">
      <dsp:nvSpPr>
        <dsp:cNvPr id="0" name=""/>
        <dsp:cNvSpPr/>
      </dsp:nvSpPr>
      <dsp:spPr>
        <a:xfrm>
          <a:off x="965821" y="734"/>
          <a:ext cx="2500930" cy="150055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Definition: % of visitors who complete their intended task (find sizing, apply coupon, locate product, purchase)</a:t>
          </a:r>
          <a:endParaRPr lang="en-US" sz="1800" kern="1200"/>
        </a:p>
      </dsp:txBody>
      <dsp:txXfrm>
        <a:off x="965821" y="734"/>
        <a:ext cx="2500930" cy="1500558"/>
      </dsp:txXfrm>
    </dsp:sp>
    <dsp:sp modelId="{F02E0178-2CC3-4A2D-9C77-466D31456C59}">
      <dsp:nvSpPr>
        <dsp:cNvPr id="0" name=""/>
        <dsp:cNvSpPr/>
      </dsp:nvSpPr>
      <dsp:spPr>
        <a:xfrm>
          <a:off x="3716845" y="734"/>
          <a:ext cx="2500930" cy="150055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Explains </a:t>
          </a:r>
          <a:r>
            <a:rPr lang="en-US" sz="1800" b="0" i="1" kern="1200" baseline="0"/>
            <a:t>why</a:t>
          </a:r>
          <a:r>
            <a:rPr lang="en-US" sz="1800" b="0" i="0" kern="1200" baseline="0"/>
            <a:t> conversions succeed or fail</a:t>
          </a:r>
          <a:endParaRPr lang="en-US" sz="1800" kern="1200"/>
        </a:p>
      </dsp:txBody>
      <dsp:txXfrm>
        <a:off x="3716845" y="734"/>
        <a:ext cx="2500930" cy="1500558"/>
      </dsp:txXfrm>
    </dsp:sp>
    <dsp:sp modelId="{77940C11-3175-4CE5-9AEB-3E5428949147}">
      <dsp:nvSpPr>
        <dsp:cNvPr id="0" name=""/>
        <dsp:cNvSpPr/>
      </dsp:nvSpPr>
      <dsp:spPr>
        <a:xfrm>
          <a:off x="965821" y="1751385"/>
          <a:ext cx="2500930" cy="150055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Identifies site features causing friction (search, filters, sizing guide)</a:t>
          </a:r>
          <a:endParaRPr lang="en-US" sz="1800" kern="1200"/>
        </a:p>
      </dsp:txBody>
      <dsp:txXfrm>
        <a:off x="965821" y="1751385"/>
        <a:ext cx="2500930" cy="1500558"/>
      </dsp:txXfrm>
    </dsp:sp>
    <dsp:sp modelId="{E61CB98C-1D06-41DA-822B-559736468D71}">
      <dsp:nvSpPr>
        <dsp:cNvPr id="0" name=""/>
        <dsp:cNvSpPr/>
      </dsp:nvSpPr>
      <dsp:spPr>
        <a:xfrm>
          <a:off x="3716845" y="1751385"/>
          <a:ext cx="2500930" cy="150055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Action: </a:t>
          </a:r>
          <a:r>
            <a:rPr lang="en-US" sz="1800" kern="1200"/>
            <a:t>Add exit survey — capture why shoppers leave and if task was completed</a:t>
          </a:r>
        </a:p>
      </dsp:txBody>
      <dsp:txXfrm>
        <a:off x="3716845" y="1751385"/>
        <a:ext cx="2500930" cy="15005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BC1F5-D6CB-4EF3-A0D9-14A5C46B9E6E}">
      <dsp:nvSpPr>
        <dsp:cNvPr id="0" name=""/>
        <dsp:cNvSpPr/>
      </dsp:nvSpPr>
      <dsp:spPr>
        <a:xfrm>
          <a:off x="0" y="258"/>
          <a:ext cx="1102961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EB3540-86A1-4D6B-82F7-7CD7249C06D2}">
      <dsp:nvSpPr>
        <dsp:cNvPr id="0" name=""/>
        <dsp:cNvSpPr/>
      </dsp:nvSpPr>
      <dsp:spPr>
        <a:xfrm>
          <a:off x="0" y="258"/>
          <a:ext cx="11029614" cy="42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Definition: Average revenue per </a:t>
          </a:r>
          <a:r>
            <a:rPr lang="en-CA" sz="1600" kern="1200">
              <a:latin typeface="Gill Sans MT" panose="020B0502020104020203"/>
            </a:rPr>
            <a:t>order</a:t>
          </a:r>
          <a:endParaRPr lang="en-US" sz="1600" kern="1200"/>
        </a:p>
      </dsp:txBody>
      <dsp:txXfrm>
        <a:off x="0" y="258"/>
        <a:ext cx="11029614" cy="424101"/>
      </dsp:txXfrm>
    </dsp:sp>
    <dsp:sp modelId="{EBFBDB92-2B2F-4623-983F-C9E969B761DA}">
      <dsp:nvSpPr>
        <dsp:cNvPr id="0" name=""/>
        <dsp:cNvSpPr/>
      </dsp:nvSpPr>
      <dsp:spPr>
        <a:xfrm>
          <a:off x="0" y="424360"/>
          <a:ext cx="1102961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496580-008B-41A0-96FC-F6E77F60D787}">
      <dsp:nvSpPr>
        <dsp:cNvPr id="0" name=""/>
        <dsp:cNvSpPr/>
      </dsp:nvSpPr>
      <dsp:spPr>
        <a:xfrm>
          <a:off x="0" y="424360"/>
          <a:ext cx="11029614" cy="42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Direct indicator of customer spending behavior</a:t>
          </a:r>
        </a:p>
      </dsp:txBody>
      <dsp:txXfrm>
        <a:off x="0" y="424360"/>
        <a:ext cx="11029614" cy="424101"/>
      </dsp:txXfrm>
    </dsp:sp>
    <dsp:sp modelId="{972FB424-CE70-4709-96B3-045B3EF07D4B}">
      <dsp:nvSpPr>
        <dsp:cNvPr id="0" name=""/>
        <dsp:cNvSpPr/>
      </dsp:nvSpPr>
      <dsp:spPr>
        <a:xfrm>
          <a:off x="0" y="848462"/>
          <a:ext cx="1102961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5AE75F-9955-477D-881A-67EB3C2FB80B}">
      <dsp:nvSpPr>
        <dsp:cNvPr id="0" name=""/>
        <dsp:cNvSpPr/>
      </dsp:nvSpPr>
      <dsp:spPr>
        <a:xfrm>
          <a:off x="0" y="848462"/>
          <a:ext cx="11029614" cy="42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Comparison across time/competitors shows site &amp; product mix performance</a:t>
          </a:r>
        </a:p>
      </dsp:txBody>
      <dsp:txXfrm>
        <a:off x="0" y="848462"/>
        <a:ext cx="11029614" cy="424101"/>
      </dsp:txXfrm>
    </dsp:sp>
    <dsp:sp modelId="{5959490F-2A81-47D5-B5A7-FA25A9805D6C}">
      <dsp:nvSpPr>
        <dsp:cNvPr id="0" name=""/>
        <dsp:cNvSpPr/>
      </dsp:nvSpPr>
      <dsp:spPr>
        <a:xfrm>
          <a:off x="0" y="1272563"/>
          <a:ext cx="1102961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E7A95B-66BB-4AC6-8BB5-ADE0F4858D02}">
      <dsp:nvSpPr>
        <dsp:cNvPr id="0" name=""/>
        <dsp:cNvSpPr/>
      </dsp:nvSpPr>
      <dsp:spPr>
        <a:xfrm>
          <a:off x="0" y="1272563"/>
          <a:ext cx="11029614" cy="42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Higher AOV → stronger revenue without needing more traffic</a:t>
          </a:r>
        </a:p>
      </dsp:txBody>
      <dsp:txXfrm>
        <a:off x="0" y="1272563"/>
        <a:ext cx="11029614" cy="424101"/>
      </dsp:txXfrm>
    </dsp:sp>
    <dsp:sp modelId="{A1499F0F-0E92-4A15-BD77-3BC238908C22}">
      <dsp:nvSpPr>
        <dsp:cNvPr id="0" name=""/>
        <dsp:cNvSpPr/>
      </dsp:nvSpPr>
      <dsp:spPr>
        <a:xfrm>
          <a:off x="0" y="1696665"/>
          <a:ext cx="1102961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AED89E-C4FA-4238-AE3E-D45D12A84537}">
      <dsp:nvSpPr>
        <dsp:cNvPr id="0" name=""/>
        <dsp:cNvSpPr/>
      </dsp:nvSpPr>
      <dsp:spPr>
        <a:xfrm>
          <a:off x="0" y="1696665"/>
          <a:ext cx="11029614" cy="424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/>
            <a:t>Action: </a:t>
          </a:r>
          <a:r>
            <a:rPr lang="en-CA" sz="1600" kern="1200"/>
            <a:t>Promote bundle offers (buy 1 get one 50% off) or cross selling (recommend products that users frequently buy together.)</a:t>
          </a:r>
          <a:endParaRPr lang="en-US" sz="1600" kern="1200"/>
        </a:p>
      </dsp:txBody>
      <dsp:txXfrm>
        <a:off x="0" y="1696665"/>
        <a:ext cx="11029614" cy="424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A9E2B-9EC1-4A07-9B3C-77B4455EB3E7}" type="datetimeFigureOut">
              <a:rPr lang="en-CA" smtClean="0"/>
              <a:t>2026-01-14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6A907-8446-4F60-B914-9C90E1E35D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237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6A907-8446-4F60-B914-9C90E1E35D7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8718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6A907-8446-4F60-B914-9C90E1E35D7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7067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32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81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58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5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24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127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8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7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1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4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0105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Uniqlo font"/>
              </a:rPr>
              <a:t>Web Analytics Report: Uniqlo Online Shopping</a:t>
            </a:r>
            <a:endParaRPr lang="en-US">
              <a:solidFill>
                <a:srgbClr val="FFFFFF"/>
              </a:solidFill>
              <a:latin typeface="Uniqlo 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621" y="4739780"/>
            <a:ext cx="3511233" cy="1147054"/>
          </a:xfrm>
        </p:spPr>
        <p:txBody>
          <a:bodyPr anchor="b">
            <a:normAutofit/>
          </a:bodyPr>
          <a:lstStyle/>
          <a:p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Uniqlo font"/>
              </a:rPr>
              <a:t>Cameron Webb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73B2D6-E24D-4687-D49B-680B396D4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7098" y="1135249"/>
            <a:ext cx="4610100" cy="45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09AAE-2DBD-519C-4FE5-2CC750692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Average Order Value (Critical Metric)</a:t>
            </a:r>
          </a:p>
        </p:txBody>
      </p:sp>
      <p:pic>
        <p:nvPicPr>
          <p:cNvPr id="11" name="Picture 10" descr="A close-up of a sign&#10;&#10;AI-generated content may be incorrect.">
            <a:extLst>
              <a:ext uri="{FF2B5EF4-FFF2-40B4-BE49-F238E27FC236}">
                <a16:creationId xmlns:a16="http://schemas.microsoft.com/office/drawing/2014/main" id="{E77B9066-F48E-4FA7-A39B-DC1D31B19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727" y="4495046"/>
            <a:ext cx="7230546" cy="1660798"/>
          </a:xfrm>
          <a:prstGeom prst="rect">
            <a:avLst/>
          </a:prstGeom>
        </p:spPr>
      </p:pic>
      <p:graphicFrame>
        <p:nvGraphicFramePr>
          <p:cNvPr id="24" name="Content Placeholder 3">
            <a:extLst>
              <a:ext uri="{FF2B5EF4-FFF2-40B4-BE49-F238E27FC236}">
                <a16:creationId xmlns:a16="http://schemas.microsoft.com/office/drawing/2014/main" id="{4E132ACF-D87E-E0C5-BEE0-FC53395CDA1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98387243"/>
              </p:ext>
            </p:extLst>
          </p:nvPr>
        </p:nvGraphicFramePr>
        <p:xfrm>
          <a:off x="581193" y="1957750"/>
          <a:ext cx="11029614" cy="2121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5874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6BEBD5-A373-4C8C-8C06-CD8007E22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A92E8-861D-7B06-0F78-BB00A2C33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34" y="702156"/>
            <a:ext cx="715786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Cross-sell/Up-sell rate (Supporting Metric)</a:t>
            </a:r>
          </a:p>
        </p:txBody>
      </p:sp>
      <p:pic>
        <p:nvPicPr>
          <p:cNvPr id="51" name="Picture 50" descr="A digital balance scale using circles">
            <a:extLst>
              <a:ext uri="{FF2B5EF4-FFF2-40B4-BE49-F238E27FC236}">
                <a16:creationId xmlns:a16="http://schemas.microsoft.com/office/drawing/2014/main" id="{D6609DDF-0B91-5383-40E4-120C9F8BD3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84" r="30467" b="1"/>
          <a:stretch>
            <a:fillRect/>
          </a:stretch>
        </p:blipFill>
        <p:spPr>
          <a:xfrm>
            <a:off x="20" y="10"/>
            <a:ext cx="4131713" cy="685798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9934" y="457200"/>
            <a:ext cx="722376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CEDDF-39AE-7E2B-B079-A7B037C9F9F5}"/>
              </a:ext>
            </a:extLst>
          </p:cNvPr>
          <p:cNvSpPr txBox="1"/>
          <p:nvPr/>
        </p:nvSpPr>
        <p:spPr>
          <a:xfrm>
            <a:off x="4449934" y="928587"/>
            <a:ext cx="7157866" cy="3962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Definition: % of customers adding and buying multiple products in the same order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Pinpoints early drop-off in funnel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tx2"/>
                </a:solidFill>
              </a:rPr>
              <a:t>May reveal merchandising or usability issues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>
                <a:solidFill>
                  <a:schemeClr val="tx2"/>
                </a:solidFill>
              </a:rPr>
              <a:t>Action</a:t>
            </a:r>
            <a:r>
              <a:rPr lang="en-US">
                <a:solidFill>
                  <a:schemeClr val="tx2"/>
                </a:solidFill>
              </a:rPr>
              <a:t>: Further investigate possible improvements to either the recommendation choices or the timing when the recommendation is made</a:t>
            </a:r>
          </a:p>
        </p:txBody>
      </p:sp>
      <p:pic>
        <p:nvPicPr>
          <p:cNvPr id="10" name="Picture 9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A50327E-B773-42E3-9B5D-B3E728408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934" y="5335662"/>
            <a:ext cx="7499819" cy="9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6BEBD5-A373-4C8C-8C06-CD8007E22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A97CA5D-BCDD-4F61-B77F-34068368B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omputer script on a screen">
            <a:extLst>
              <a:ext uri="{FF2B5EF4-FFF2-40B4-BE49-F238E27FC236}">
                <a16:creationId xmlns:a16="http://schemas.microsoft.com/office/drawing/2014/main" id="{62282F77-B8E8-1BCE-0543-2100FA9823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5981" b="975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B80117C-7F39-43C5-86D0-1B3E99AB5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0FBA7-A86A-7C0A-FD26-7F3FE297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Cart Abandonment Rate (Critical Metric)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2A9BB93-2DF4-4EFD-94C3-A0CC895CD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0B3C702-83B2-4274-BF5A-C42475E28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7BEE93-7680-4E07-8B35-53D4D53F2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26784A-218C-4257-AC79-DD5BC6EF9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DF017792-2E35-58B6-1200-4D3F8DDF2233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581193" y="2031898"/>
            <a:ext cx="11029615" cy="36783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indent="0" fontAlgn="base"/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Definition: % of users who </a:t>
            </a:r>
            <a:r>
              <a:rPr lang="en-US" altLang="en-US"/>
              <a:t>add to cart but never start checkout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fontAlgn="base"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Explains where conversions fail at final stage</a:t>
            </a:r>
            <a:endParaRPr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fontAlgn="base"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Directly tied to lost revenue</a:t>
            </a:r>
            <a:endParaRPr lang="en-US" altLang="en-US"/>
          </a:p>
          <a:p>
            <a:pPr marL="0" marR="0" lvl="0" indent="0" fontAlgn="base">
              <a:tabLst/>
            </a:pPr>
            <a:r>
              <a:rPr lang="en-US" b="1"/>
              <a:t>Action: </a:t>
            </a:r>
            <a:r>
              <a:rPr lang="en-US"/>
              <a:t> Improve the website design and make it more user-friendly resulting in a cleaner web experience.</a:t>
            </a:r>
          </a:p>
          <a:p>
            <a:pPr marL="0" marR="0" lvl="0" indent="0" fontAlgn="base"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10" name="drawing">
            <a:extLst>
              <a:ext uri="{FF2B5EF4-FFF2-40B4-BE49-F238E27FC236}">
                <a16:creationId xmlns:a16="http://schemas.microsoft.com/office/drawing/2014/main" id="{89CA09B1-5E17-46EB-812E-65A940C7E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69" y="5180164"/>
            <a:ext cx="10062441" cy="11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05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B74D4E-F243-4A10-813D-500A14025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59258C-AAC2-41CD-973C-7439B122A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516B72-0116-42B2-82A2-B11218A36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1131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824B8-19B5-8222-A8E7-13C5EDB1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1033389"/>
            <a:ext cx="4826256" cy="4825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>
                <a:solidFill>
                  <a:srgbClr val="FFFFFF"/>
                </a:solidFill>
              </a:rPr>
              <a:t>Checkout abandonment rate (Supporting Metric)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DB507F-21B7-4C27-B0FC-D9C465C6D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579" y="460868"/>
            <a:ext cx="4828032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B1AE17-B7A3-4363-95CD-25441E2FF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2774" y="460868"/>
            <a:ext cx="4828032" cy="1116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063F3A2-1092-61B8-3BC4-873A5D4E9EF2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755769" y="1033390"/>
            <a:ext cx="4855037" cy="4825409"/>
          </a:xfrm>
          <a:prstGeom prst="rect">
            <a:avLst/>
          </a:prstGeom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</a:rPr>
              <a:t>Definition: % of users who start checkout but do not finish purchase</a:t>
            </a:r>
          </a:p>
          <a:p>
            <a:pPr marL="0" marR="0" lvl="0" indent="0" fontAlgn="base"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</a:rPr>
              <a:t>Explains where conversions fail at final stage</a:t>
            </a:r>
          </a:p>
          <a:p>
            <a:pPr marL="0" marR="0" lvl="0" indent="0" fontAlgn="base"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</a:rPr>
              <a:t>Directly tied to lost revenue</a:t>
            </a:r>
          </a:p>
          <a:p>
            <a:pPr marL="0" marR="0" lvl="0" indent="0" fontAlgn="base"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</a:rPr>
              <a:t>Action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</a:rPr>
              <a:t>: perform field testing or A/B experiments to see what the optimal funnel or page layout is to encourage conversions </a:t>
            </a:r>
          </a:p>
          <a:p>
            <a:pPr marL="0" marR="0" lvl="0" indent="0" fontAlgn="base"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FA314B-8FC4-437F-84E8-4371215E5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795" y="5499807"/>
            <a:ext cx="5943600" cy="64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6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Rectangle 3103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105" name="Rectangle 3104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107" name="Rectangle 3106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108" name="Rectangle 3107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F7686-39F8-4472-7041-C0AED0ED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Share of Search (Critical Metric)</a:t>
            </a:r>
          </a:p>
        </p:txBody>
      </p:sp>
      <p:sp>
        <p:nvSpPr>
          <p:cNvPr id="3109" name="Rectangle 3108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EA63F17-1B30-6D07-7D46-D007642B6925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09906" y="2340864"/>
            <a:ext cx="3568661" cy="36344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lnSpc>
                <a:spcPct val="90000"/>
              </a:lnSpc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Definition: % of searches for UNIQLO compared to competitor brands</a:t>
            </a:r>
          </a:p>
          <a:p>
            <a:pPr marL="0" marR="0" lvl="0" indent="0" fontAlgn="base">
              <a:lnSpc>
                <a:spcPct val="90000"/>
              </a:lnSpc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Key indicator of brand visibility &amp; interest vs rivals</a:t>
            </a:r>
          </a:p>
          <a:p>
            <a:pPr marL="0" marR="0" lvl="0" indent="0" fontAlgn="base">
              <a:lnSpc>
                <a:spcPct val="90000"/>
              </a:lnSpc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Direct link to building competitive brand presence</a:t>
            </a:r>
          </a:p>
          <a:p>
            <a:pPr marL="0" marR="0" lvl="0" indent="0" fontAlgn="base">
              <a:lnSpc>
                <a:spcPct val="90000"/>
              </a:lnSpc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Action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: Improve search engine optimization for trending fashion keywords, invest in influencer marketing and advertising to increase search interest.</a:t>
            </a: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7D918114-D1B3-CB02-D31F-944D027E7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612839"/>
            <a:ext cx="6735272" cy="345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0761F38-21E0-BB47-65FB-EF3149BB9E9A}"/>
              </a:ext>
            </a:extLst>
          </p:cNvPr>
          <p:cNvSpPr txBox="1">
            <a:spLocks/>
          </p:cNvSpPr>
          <p:nvPr/>
        </p:nvSpPr>
        <p:spPr>
          <a:xfrm>
            <a:off x="4658042" y="810450"/>
            <a:ext cx="7567311" cy="12697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chemeClr val="tx2"/>
                </a:solidFill>
              </a:rPr>
              <a:t>Example: = </a:t>
            </a:r>
            <a:r>
              <a:rPr lang="en-US">
                <a:solidFill>
                  <a:srgbClr val="FF0000"/>
                </a:solidFill>
              </a:rPr>
              <a:t>494</a:t>
            </a:r>
            <a:r>
              <a:rPr lang="en-US">
                <a:solidFill>
                  <a:schemeClr val="tx2"/>
                </a:solidFill>
              </a:rPr>
              <a:t> / (</a:t>
            </a:r>
            <a:r>
              <a:rPr lang="en-US">
                <a:solidFill>
                  <a:srgbClr val="FF0000"/>
                </a:solidFill>
              </a:rPr>
              <a:t>494</a:t>
            </a:r>
            <a:r>
              <a:rPr lang="en-US">
                <a:solidFill>
                  <a:schemeClr val="tx2"/>
                </a:solidFill>
              </a:rPr>
              <a:t>+4898) x 100% = </a:t>
            </a:r>
            <a:r>
              <a:rPr lang="en-US">
                <a:solidFill>
                  <a:srgbClr val="FF0000"/>
                </a:solidFill>
              </a:rPr>
              <a:t>10.1%</a:t>
            </a:r>
          </a:p>
          <a:p>
            <a:endParaRPr lang="en-US">
              <a:solidFill>
                <a:schemeClr val="tx2"/>
              </a:solidFill>
            </a:endParaRPr>
          </a:p>
        </p:txBody>
      </p:sp>
      <p:pic>
        <p:nvPicPr>
          <p:cNvPr id="10" name="drawing">
            <a:extLst>
              <a:ext uri="{FF2B5EF4-FFF2-40B4-BE49-F238E27FC236}">
                <a16:creationId xmlns:a16="http://schemas.microsoft.com/office/drawing/2014/main" id="{EB4BE550-E4F4-4491-B975-26A4F7256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495" y="5763060"/>
            <a:ext cx="463931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26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318A10-A219-C132-EFFA-58EBB9855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88BA0-FFB5-10B6-F256-DBC6B4E9A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2"/>
                </a:solidFill>
              </a:rPr>
              <a:t>Visitor Loyalty (Supporting Metric)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96869-C86D-2A70-B1FC-8B9AA114E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906" y="2340864"/>
            <a:ext cx="3568661" cy="36344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Definition: Frequency of visits per unique visitor over time</a:t>
            </a:r>
          </a:p>
          <a:p>
            <a:pPr>
              <a:lnSpc>
                <a:spcPct val="90000"/>
              </a:lnSpc>
            </a:pPr>
            <a:r>
              <a:rPr lang="en-US"/>
              <a:t>Shows if brand awareness converts into sustained engagement</a:t>
            </a:r>
          </a:p>
          <a:p>
            <a:pPr>
              <a:lnSpc>
                <a:spcPct val="90000"/>
              </a:lnSpc>
            </a:pPr>
            <a:r>
              <a:rPr lang="en-US"/>
              <a:t>Supports Share of Search by validating long-term interest</a:t>
            </a:r>
          </a:p>
          <a:p>
            <a:pPr>
              <a:lnSpc>
                <a:spcPct val="90000"/>
              </a:lnSpc>
            </a:pPr>
            <a:r>
              <a:rPr lang="en-US" b="1"/>
              <a:t>Action: </a:t>
            </a:r>
            <a:r>
              <a:rPr lang="en-US"/>
              <a:t>Strengthen membership program with points, offers, and notifications to encourage repeat visits. 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  <p:pic>
        <p:nvPicPr>
          <p:cNvPr id="8" name="Graphic 7" descr="Target Audience">
            <a:extLst>
              <a:ext uri="{FF2B5EF4-FFF2-40B4-BE49-F238E27FC236}">
                <a16:creationId xmlns:a16="http://schemas.microsoft.com/office/drawing/2014/main" id="{D0AE06DC-34F4-103B-2699-C66CD93BE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9017" y="247650"/>
            <a:ext cx="5273194" cy="5273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FFCC4D-5E75-4BD0-8C67-A7D35F4F4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891" y="5726837"/>
            <a:ext cx="7691445" cy="52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5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634F4-AB26-17F7-95FA-D5D0ADB7C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3C82A-5064-CCF8-2FB0-F422E31C2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OBJECTIVES ANSWERED BY METRICS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77FA2-88C7-C19F-3D08-9F3384854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505517" cy="2330720"/>
          </a:xfrm>
        </p:spPr>
        <p:txBody>
          <a:bodyPr/>
          <a:lstStyle/>
          <a:p>
            <a:pPr marL="305435" indent="-305435"/>
            <a:r>
              <a:rPr lang="en-CA"/>
              <a:t>To increase conversion rates and find possible problematic areas on the website, we would look  at </a:t>
            </a:r>
            <a:r>
              <a:rPr lang="en-CA" b="1"/>
              <a:t>conversion rate</a:t>
            </a:r>
            <a:r>
              <a:rPr lang="en-CA"/>
              <a:t> and </a:t>
            </a:r>
            <a:r>
              <a:rPr lang="en-CA" b="1"/>
              <a:t>task completion.</a:t>
            </a:r>
            <a:endParaRPr lang="en-CA"/>
          </a:p>
          <a:p>
            <a:pPr marL="305435" indent="-305435"/>
            <a:r>
              <a:rPr lang="en-CA"/>
              <a:t>To increase average individual order value, we would assess</a:t>
            </a:r>
            <a:r>
              <a:rPr lang="en-CA" b="1"/>
              <a:t> average order value </a:t>
            </a:r>
            <a:r>
              <a:rPr lang="en-CA"/>
              <a:t>and </a:t>
            </a:r>
            <a:r>
              <a:rPr lang="en-CA" b="1"/>
              <a:t>cross sell/up-sell rate.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23EF0-DFBC-D67E-1AD5-BDF46D60E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9145" y="2228003"/>
            <a:ext cx="5491664" cy="2330720"/>
          </a:xfrm>
        </p:spPr>
        <p:txBody>
          <a:bodyPr/>
          <a:lstStyle/>
          <a:p>
            <a:pPr marL="305435" indent="-305435"/>
            <a:r>
              <a:rPr lang="en-CA"/>
              <a:t>To assess the website's funnels and processes in an effort to make them more efficient, we would examined </a:t>
            </a:r>
            <a:r>
              <a:rPr lang="en-CA" b="1"/>
              <a:t>cart abandonment rate</a:t>
            </a:r>
            <a:r>
              <a:rPr lang="en-CA"/>
              <a:t> and </a:t>
            </a:r>
            <a:r>
              <a:rPr lang="en-CA" b="1"/>
              <a:t>checkout abandonment rate.</a:t>
            </a:r>
          </a:p>
          <a:p>
            <a:pPr marL="305435" indent="-305435"/>
            <a:r>
              <a:rPr lang="en-CA"/>
              <a:t>To increase brand presence and loyalty, we would look at </a:t>
            </a:r>
            <a:r>
              <a:rPr lang="en-CA" b="1"/>
              <a:t>share of search </a:t>
            </a:r>
            <a:r>
              <a:rPr lang="en-CA"/>
              <a:t>and </a:t>
            </a:r>
            <a:r>
              <a:rPr lang="en-CA" b="1"/>
              <a:t>visitor loyalty</a:t>
            </a:r>
          </a:p>
        </p:txBody>
      </p:sp>
    </p:spTree>
    <p:extLst>
      <p:ext uri="{BB962C8B-B14F-4D97-AF65-F5344CB8AC3E}">
        <p14:creationId xmlns:p14="http://schemas.microsoft.com/office/powerpoint/2010/main" val="2343490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586DC-5551-9471-DD90-B45C73EED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AF037-2DC6-2035-7D7F-CC8CD0E7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1031E-A186-3B66-C052-0D266B9C8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505517" cy="2330720"/>
          </a:xfrm>
        </p:spPr>
        <p:txBody>
          <a:bodyPr>
            <a:normAutofit/>
          </a:bodyPr>
          <a:lstStyle/>
          <a:p>
            <a:pPr marL="305435" indent="-305435"/>
            <a:r>
              <a:rPr lang="en-CA" sz="1200">
                <a:solidFill>
                  <a:srgbClr val="000000"/>
                </a:solidFill>
                <a:ea typeface="+mn-lt"/>
                <a:cs typeface="+mn-lt"/>
              </a:rPr>
              <a:t>By implementing the recommended actions, we can significantly enhance user experience, increase conversion rates, and drive long-term customer retention.</a:t>
            </a:r>
            <a:endParaRPr lang="en-US"/>
          </a:p>
          <a:p>
            <a:pPr marL="305435" indent="-305435"/>
            <a:r>
              <a:rPr lang="en-CA" sz="1200">
                <a:solidFill>
                  <a:srgbClr val="000000"/>
                </a:solidFill>
                <a:ea typeface="+mn-lt"/>
                <a:cs typeface="+mn-lt"/>
              </a:rPr>
              <a:t>Streamlining the checkout process and incorporating exit surveys will help reduce drop-offs and gather critical feedback.</a:t>
            </a:r>
          </a:p>
          <a:p>
            <a:pPr marL="305435" indent="-305435"/>
            <a:r>
              <a:rPr lang="en-CA" sz="1200">
                <a:solidFill>
                  <a:srgbClr val="000000"/>
                </a:solidFill>
                <a:ea typeface="+mn-lt"/>
                <a:cs typeface="+mn-lt"/>
              </a:rPr>
              <a:t>Strategic promotional tactics such as bundle offers and personalized recommendations can boost average order value and user engagement.</a:t>
            </a:r>
            <a:endParaRPr lang="en-CA" sz="1200">
              <a:solidFill>
                <a:srgbClr val="000000"/>
              </a:solidFill>
              <a:latin typeface="Gill Sans MT"/>
              <a:cs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42A44-3BB5-C0E4-CCD8-0FB83D547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9145" y="2454020"/>
            <a:ext cx="5491664" cy="2330720"/>
          </a:xfrm>
        </p:spPr>
        <p:txBody>
          <a:bodyPr>
            <a:normAutofit/>
          </a:bodyPr>
          <a:lstStyle/>
          <a:p>
            <a:pPr marL="305435" indent="-305435"/>
            <a:r>
              <a:rPr lang="en-CA" sz="1200">
                <a:solidFill>
                  <a:srgbClr val="000000"/>
                </a:solidFill>
                <a:ea typeface="+mn-lt"/>
                <a:cs typeface="+mn-lt"/>
              </a:rPr>
              <a:t>Improving the website's design and functionality will create a clearer and more intuitive customer experience, while A/B testing will ensure data-driven optimization occurs for maximum value. </a:t>
            </a:r>
            <a:endParaRPr lang="en-US"/>
          </a:p>
          <a:p>
            <a:pPr marL="305435" indent="-305435"/>
            <a:r>
              <a:rPr lang="en-CA" sz="1200">
                <a:solidFill>
                  <a:srgbClr val="000000"/>
                </a:solidFill>
                <a:ea typeface="+mn-lt"/>
                <a:cs typeface="+mn-lt"/>
              </a:rPr>
              <a:t>Leveraging search engine optimization, influencer marketing and targeted advertising will increase customer reach and drive in new user traffic. </a:t>
            </a:r>
            <a:endParaRPr lang="en-CA" sz="1200">
              <a:solidFill>
                <a:srgbClr val="000000"/>
              </a:solidFill>
              <a:latin typeface="Gill Sans MT"/>
              <a:cs typeface="Times New Roman"/>
            </a:endParaRPr>
          </a:p>
          <a:p>
            <a:pPr marL="305435" indent="-305435"/>
            <a:r>
              <a:rPr lang="en-CA" sz="1200">
                <a:solidFill>
                  <a:srgbClr val="000000"/>
                </a:solidFill>
                <a:ea typeface="+mn-lt"/>
                <a:cs typeface="+mn-lt"/>
              </a:rPr>
              <a:t>Lastly focusing more on the membership program and rewards with personalized offers will encourage repeat visits and foster higher brand loyalty.</a:t>
            </a:r>
            <a:endParaRPr lang="en-CA" sz="1200">
              <a:solidFill>
                <a:srgbClr val="000000"/>
              </a:solidFill>
              <a:latin typeface="Gill Sans MT"/>
              <a:cs typeface="Times New Roman"/>
            </a:endParaRPr>
          </a:p>
          <a:p>
            <a:pPr marL="305435" indent="-305435"/>
            <a:endParaRPr lang="en-CA" sz="1200">
              <a:solidFill>
                <a:srgbClr val="000000"/>
              </a:solidFill>
              <a:latin typeface="Gill Sans MT"/>
              <a:cs typeface="Times New Roman"/>
            </a:endParaRPr>
          </a:p>
          <a:p>
            <a:pPr marL="305435" indent="-305435"/>
            <a:endParaRPr lang="en-CA" sz="12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58845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4BFB7C5-23B6-4047-BF5E-F9EEBB437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7DA931-62D6-4B32-9103-84C0960AE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420" y="457200"/>
            <a:ext cx="6248454" cy="5859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FD0E3-A793-EB53-7C9E-DE4B18C3A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346" y="849745"/>
            <a:ext cx="5526993" cy="474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FIN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95E140-9B6E-43E9-B17E-CDFE3FCA8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453642"/>
            <a:ext cx="3615595" cy="58632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C3CD9F-A361-4496-A6E0-24338B2A6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1" y="457201"/>
            <a:ext cx="1106164" cy="585973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8" name="UQ_ST3_jp_imagesother_000_PLP_001_collaboration_uniqlo-and-comptoirdescotonniers_25fw_mmid_25fw-cdc-hero-movie-sp-02">
            <a:hlinkClick r:id="" action="ppaction://media"/>
            <a:extLst>
              <a:ext uri="{FF2B5EF4-FFF2-40B4-BE49-F238E27FC236}">
                <a16:creationId xmlns:a16="http://schemas.microsoft.com/office/drawing/2014/main" id="{E941AE87-0DBF-A1D3-ECEE-B33025D39C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2706" y="453641"/>
            <a:ext cx="3298103" cy="586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7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FE18-46BA-88C8-3557-0E57605B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Uniqlo font"/>
              </a:rPr>
              <a:t>What Is Uniqlo?</a:t>
            </a:r>
          </a:p>
        </p:txBody>
      </p:sp>
      <p:pic>
        <p:nvPicPr>
          <p:cNvPr id="1026" name="Picture 2" descr="Uniqlo — Pamela Rounis">
            <a:extLst>
              <a:ext uri="{FF2B5EF4-FFF2-40B4-BE49-F238E27FC236}">
                <a16:creationId xmlns:a16="http://schemas.microsoft.com/office/drawing/2014/main" id="{1EDEE678-2587-9C56-2ADC-B0F02A091DF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236523"/>
            <a:ext cx="5422900" cy="361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qlo — NR2154">
            <a:extLst>
              <a:ext uri="{FF2B5EF4-FFF2-40B4-BE49-F238E27FC236}">
                <a16:creationId xmlns:a16="http://schemas.microsoft.com/office/drawing/2014/main" id="{22A02186-8A88-7FAB-97BB-48251E12EEF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75" y="2236523"/>
            <a:ext cx="5422900" cy="361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99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B74D4E-F243-4A10-813D-500A14025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F7A41-C764-CB02-AF60-85752DE1F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858" y="1341555"/>
            <a:ext cx="3290671" cy="4624327"/>
          </a:xfr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CA" sz="2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Global apparel retailer under Fast Retailing Co., Ltd. </a:t>
            </a:r>
          </a:p>
          <a:p>
            <a:pPr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CA" sz="2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Founded in Japan, (1949)  started as a single menswear store</a:t>
            </a:r>
          </a:p>
          <a:p>
            <a:pPr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CA" sz="2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Known for their “lifewear” philosophy: simple, essential, high-quality clothing for everyday life</a:t>
            </a:r>
          </a:p>
          <a:p>
            <a:pPr>
              <a:spcBef>
                <a:spcPct val="0"/>
              </a:spcBef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CA" sz="2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Specializes in affordable basics: t-shirts, jeans, outerwear, and loungewear</a:t>
            </a:r>
          </a:p>
        </p:txBody>
      </p:sp>
      <p:pic>
        <p:nvPicPr>
          <p:cNvPr id="7" name="UQ_ST3_jp_imagesother_000_PLP_001_collaboration_uniqlo-u_25fw_euah_hero-movie-pc-02">
            <a:hlinkClick r:id="" action="ppaction://media"/>
            <a:extLst>
              <a:ext uri="{FF2B5EF4-FFF2-40B4-BE49-F238E27FC236}">
                <a16:creationId xmlns:a16="http://schemas.microsoft.com/office/drawing/2014/main" id="{5FEEEC9F-CE38-241B-350E-6008FE96C5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7648" y="1341555"/>
            <a:ext cx="7422027" cy="417488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AE5B71F4-5CA0-ED34-B8C9-9D2EAA4B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372" y="502920"/>
            <a:ext cx="11029616" cy="988332"/>
          </a:xfrm>
        </p:spPr>
        <p:txBody>
          <a:bodyPr/>
          <a:lstStyle/>
          <a:p>
            <a:r>
              <a:rPr lang="en-CA"/>
              <a:t>Uniqlo Is:</a:t>
            </a:r>
          </a:p>
        </p:txBody>
      </p:sp>
    </p:spTree>
    <p:extLst>
      <p:ext uri="{BB962C8B-B14F-4D97-AF65-F5344CB8AC3E}">
        <p14:creationId xmlns:p14="http://schemas.microsoft.com/office/powerpoint/2010/main" val="346546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 104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B36BEBD5-A373-4C8C-8C06-CD8007E22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 useBgFill="1">
        <p:nvSpPr>
          <p:cNvPr id="1058" name="Rectangle 1057">
            <a:extLst>
              <a:ext uri="{FF2B5EF4-FFF2-40B4-BE49-F238E27FC236}">
                <a16:creationId xmlns:a16="http://schemas.microsoft.com/office/drawing/2014/main" id="{B719D01B-E306-486F-A44A-E1BEE6B8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33FDA-0D29-FC21-0643-62BD1913E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24" y="702156"/>
            <a:ext cx="722507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Uniqlo is (cont’d)</a:t>
            </a:r>
          </a:p>
        </p:txBody>
      </p: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E3ECE2A1-BE02-45E8-80D2-40668675E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75B00F21-D7A1-4DBD-B786-86D98FF33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75971E3D-EBA2-4F5A-BA90-F41CC7B48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81CED36D-BAED-48CA-A871-F98A33054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pic>
        <p:nvPicPr>
          <p:cNvPr id="1029" name="Picture 5" descr="HALTER NECK BRA SLEEVELESS TOP">
            <a:extLst>
              <a:ext uri="{FF2B5EF4-FFF2-40B4-BE49-F238E27FC236}">
                <a16:creationId xmlns:a16="http://schemas.microsoft.com/office/drawing/2014/main" id="{CFB313B9-9AA4-3FD3-E43D-4CD4590C3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2" r="-2" b="-2"/>
          <a:stretch>
            <a:fillRect/>
          </a:stretch>
        </p:blipFill>
        <p:spPr bwMode="auto">
          <a:xfrm>
            <a:off x="448732" y="600075"/>
            <a:ext cx="3683001" cy="577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325C7C7C-3B34-F68C-D256-78C9D077094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4382726" y="1896533"/>
            <a:ext cx="7225074" cy="39622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Uses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technology-driven fabrics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(e.g., Heattech,  AIRism, Ultra Light Down)</a:t>
            </a:r>
          </a:p>
          <a:p>
            <a:pPr marL="0" marR="0" lvl="0" indent="0" fontAlgn="base"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Focus on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minimalist, timeless design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rather than fast-changing trends</a:t>
            </a:r>
          </a:p>
          <a:p>
            <a:pPr marL="0" marR="0" lvl="0" indent="0" fontAlgn="base"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Strong commitment to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sustainability and recycling programs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fontAlgn="base"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Physical stores + global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e-commerce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platforms</a:t>
            </a:r>
          </a:p>
          <a:p>
            <a:pPr marL="0" marR="0" lvl="0" indent="0" fontAlgn="base"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Competes with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Zara, H&amp;M, Gap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Muji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, but differentiates with function-driven basics</a:t>
            </a:r>
          </a:p>
          <a:p>
            <a:pPr marL="0" marR="0" lvl="0" indent="0" fontAlgn="base"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Appeals to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18–40-year-olds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: students, young professionals, style-conscious consumers</a:t>
            </a:r>
          </a:p>
        </p:txBody>
      </p:sp>
    </p:spTree>
    <p:extLst>
      <p:ext uri="{BB962C8B-B14F-4D97-AF65-F5344CB8AC3E}">
        <p14:creationId xmlns:p14="http://schemas.microsoft.com/office/powerpoint/2010/main" val="283321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pic>
        <p:nvPicPr>
          <p:cNvPr id="6" name="Picture 5" descr="A screenshot of a website&#10;&#10;AI-generated content may be incorrect.">
            <a:extLst>
              <a:ext uri="{FF2B5EF4-FFF2-40B4-BE49-F238E27FC236}">
                <a16:creationId xmlns:a16="http://schemas.microsoft.com/office/drawing/2014/main" id="{9B9B703B-EBFA-BCD1-3B9B-7523B355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30" y="1163047"/>
            <a:ext cx="8287352" cy="453732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BEBD0E-4F18-BE04-5FD7-0140DAC67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665882"/>
              </p:ext>
            </p:extLst>
          </p:nvPr>
        </p:nvGraphicFramePr>
        <p:xfrm>
          <a:off x="440286" y="364766"/>
          <a:ext cx="4699275" cy="5861413"/>
        </p:xfrm>
        <a:graphic>
          <a:graphicData uri="http://schemas.openxmlformats.org/drawingml/2006/table">
            <a:tbl>
              <a:tblPr/>
              <a:tblGrid>
                <a:gridCol w="939855">
                  <a:extLst>
                    <a:ext uri="{9D8B030D-6E8A-4147-A177-3AD203B41FA5}">
                      <a16:colId xmlns:a16="http://schemas.microsoft.com/office/drawing/2014/main" val="2323768105"/>
                    </a:ext>
                  </a:extLst>
                </a:gridCol>
                <a:gridCol w="949173">
                  <a:extLst>
                    <a:ext uri="{9D8B030D-6E8A-4147-A177-3AD203B41FA5}">
                      <a16:colId xmlns:a16="http://schemas.microsoft.com/office/drawing/2014/main" val="249784077"/>
                    </a:ext>
                  </a:extLst>
                </a:gridCol>
                <a:gridCol w="930537">
                  <a:extLst>
                    <a:ext uri="{9D8B030D-6E8A-4147-A177-3AD203B41FA5}">
                      <a16:colId xmlns:a16="http://schemas.microsoft.com/office/drawing/2014/main" val="4082095610"/>
                    </a:ext>
                  </a:extLst>
                </a:gridCol>
                <a:gridCol w="939855">
                  <a:extLst>
                    <a:ext uri="{9D8B030D-6E8A-4147-A177-3AD203B41FA5}">
                      <a16:colId xmlns:a16="http://schemas.microsoft.com/office/drawing/2014/main" val="3675156908"/>
                    </a:ext>
                  </a:extLst>
                </a:gridCol>
                <a:gridCol w="939855">
                  <a:extLst>
                    <a:ext uri="{9D8B030D-6E8A-4147-A177-3AD203B41FA5}">
                      <a16:colId xmlns:a16="http://schemas.microsoft.com/office/drawing/2014/main" val="3065864114"/>
                    </a:ext>
                  </a:extLst>
                </a:gridCol>
              </a:tblGrid>
              <a:tr h="1785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400"/>
                        <a:t>Fiscal Year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400"/>
                        <a:t>Reported Total Revenue (¥ JPY)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400"/>
                        <a:t>Approx. Total ($ CAD)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Est. Online Share 15% ($ CAD)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8527325"/>
                  </a:ext>
                </a:extLst>
              </a:tr>
              <a:tr h="11773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400" b="1"/>
                        <a:t>2023</a:t>
                      </a:r>
                      <a:endParaRPr lang="en-CA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400"/>
                        <a:t>¥2.33 trillion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400"/>
                        <a:t>~$20.9B CAD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400"/>
                        <a:t>~$3.1B CAD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CA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56642"/>
                  </a:ext>
                </a:extLst>
              </a:tr>
              <a:tr h="11773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400" b="1"/>
                        <a:t>2024</a:t>
                      </a:r>
                      <a:endParaRPr lang="en-CA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400"/>
                        <a:t>¥3.0 trillion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400"/>
                        <a:t>~$26.9B CAD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400"/>
                        <a:t>~$4.0B CAD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CA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802498"/>
                  </a:ext>
                </a:extLst>
              </a:tr>
              <a:tr h="17208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2025¬</a:t>
                      </a:r>
                      <a:br>
                        <a:rPr lang="en-US" sz="1400" b="1"/>
                      </a:br>
                      <a:r>
                        <a:rPr lang="en-US" sz="1400" b="1"/>
                        <a:t>(6 months)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400"/>
                        <a:t>¥1.56 trillion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400"/>
                        <a:t>~$14.0B CAD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400"/>
                        <a:t>~$2.1B CAD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CA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0063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640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E46098-69FA-707B-EDA5-4BF8BC90D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F05E34B7-D239-4FE2-00E8-05520DD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86C4F62A-AECB-4B60-BBA6-9D56621FE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9D451F54-DF96-CECC-6766-C7D9E62B7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584D4643-90C9-5147-85D6-AF5CB5E02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B0B54D39-7A43-BDDA-7717-2ED493C6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E42801-A353-9002-9862-9037F2893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721" y="960723"/>
            <a:ext cx="4968489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B763C552-9127-8B9E-0E76-F847867C7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560581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3942F880-2250-5EB6-AEC1-594F891DF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318" y="457200"/>
            <a:ext cx="5600007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CC0BE3C7-CE8F-192D-C927-3C01DA4DD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560996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2050" name="Picture 2" descr="STONKS without STONKS Meme Generator">
            <a:extLst>
              <a:ext uri="{FF2B5EF4-FFF2-40B4-BE49-F238E27FC236}">
                <a16:creationId xmlns:a16="http://schemas.microsoft.com/office/drawing/2014/main" id="{796A3E17-952D-FA41-F172-A79689067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0114" y="1784221"/>
            <a:ext cx="4674492" cy="327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C7BA7-471C-440A-2F5B-642FF79B5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8278" y="1478247"/>
            <a:ext cx="4961075" cy="56315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05435" indent="-305435"/>
            <a:r>
              <a:rPr lang="en-US" sz="2000"/>
              <a:t>Increase conversion rates &amp; find possible website actions impeding doing so</a:t>
            </a:r>
          </a:p>
          <a:p>
            <a:pPr marL="305435" indent="-305435"/>
            <a:r>
              <a:rPr lang="en-US" sz="2000"/>
              <a:t>Increase average individual order value  </a:t>
            </a:r>
          </a:p>
          <a:p>
            <a:pPr marL="305435" indent="-305435"/>
            <a:r>
              <a:rPr lang="en-US" sz="2000"/>
              <a:t>Assess website funnel and processes to make them more efficient </a:t>
            </a:r>
          </a:p>
          <a:p>
            <a:pPr marL="305435" indent="-305435"/>
            <a:r>
              <a:rPr lang="en-US" sz="2000"/>
              <a:t>Increase brand awareness and loyalty </a:t>
            </a:r>
          </a:p>
        </p:txBody>
      </p:sp>
    </p:spTree>
    <p:extLst>
      <p:ext uri="{BB962C8B-B14F-4D97-AF65-F5344CB8AC3E}">
        <p14:creationId xmlns:p14="http://schemas.microsoft.com/office/powerpoint/2010/main" val="4037870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C3D854-F284-A30E-7CC0-9A3BF7395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F4C8A-0468-E384-B412-07FFCF27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CA">
                <a:solidFill>
                  <a:schemeClr val="tx2"/>
                </a:solidFill>
              </a:rPr>
              <a:t>Moving on to the metrics…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26098-42F8-2D8C-AD6C-2B604E72D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25384"/>
            <a:ext cx="3568661" cy="3634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The following </a:t>
            </a:r>
            <a:r>
              <a:rPr lang="en-US" b="1"/>
              <a:t>critical metrics</a:t>
            </a:r>
            <a:r>
              <a:rPr lang="en-US"/>
              <a:t> tell us the </a:t>
            </a:r>
            <a:r>
              <a:rPr lang="en-US" b="1" i="1"/>
              <a:t>what</a:t>
            </a:r>
            <a:r>
              <a:rPr lang="en-US"/>
              <a:t> of the situation in a </a:t>
            </a:r>
            <a:r>
              <a:rPr lang="en-US" b="1"/>
              <a:t>targeted</a:t>
            </a:r>
            <a:r>
              <a:rPr lang="en-US"/>
              <a:t> and </a:t>
            </a:r>
            <a:r>
              <a:rPr lang="en-US" b="1"/>
              <a:t>direct manner</a:t>
            </a:r>
            <a:r>
              <a:rPr lang="en-US"/>
              <a:t>.</a:t>
            </a:r>
            <a:br>
              <a:rPr lang="en-CA"/>
            </a:br>
            <a:r>
              <a:rPr lang="en-CA"/>
              <a:t>Meanwhile - </a:t>
            </a:r>
            <a:br>
              <a:rPr lang="en-CA"/>
            </a:br>
            <a:r>
              <a:rPr lang="en-US"/>
              <a:t>Related </a:t>
            </a:r>
            <a:r>
              <a:rPr lang="en-US" b="1"/>
              <a:t>supporting metrics </a:t>
            </a:r>
            <a:r>
              <a:rPr lang="en-US"/>
              <a:t>may tell us the </a:t>
            </a:r>
            <a:r>
              <a:rPr lang="en-US" b="1" i="1"/>
              <a:t>why</a:t>
            </a:r>
            <a:r>
              <a:rPr lang="en-US"/>
              <a:t> and </a:t>
            </a:r>
            <a:r>
              <a:rPr lang="en-US" b="1" i="1"/>
              <a:t>how</a:t>
            </a:r>
            <a:r>
              <a:rPr lang="en-US"/>
              <a:t> of the situation.  Those why and how conclusions can better guide next steps and tangible actions. </a:t>
            </a:r>
            <a:endParaRPr lang="en-CA"/>
          </a:p>
        </p:txBody>
      </p:sp>
      <p:pic>
        <p:nvPicPr>
          <p:cNvPr id="7" name="Graphic 6" descr="Sync">
            <a:extLst>
              <a:ext uri="{FF2B5EF4-FFF2-40B4-BE49-F238E27FC236}">
                <a16:creationId xmlns:a16="http://schemas.microsoft.com/office/drawing/2014/main" id="{0E01ED00-0FA7-770A-DDD0-DC30C8079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838" y="702156"/>
            <a:ext cx="5273194" cy="52731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FA2388-7DA4-BB2F-EE13-FD4E8C98CD84}"/>
              </a:ext>
            </a:extLst>
          </p:cNvPr>
          <p:cNvSpPr/>
          <p:nvPr/>
        </p:nvSpPr>
        <p:spPr>
          <a:xfrm>
            <a:off x="6895981" y="875346"/>
            <a:ext cx="2234907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Critical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33305-B254-BDBA-1620-D80585BFF70B}"/>
              </a:ext>
            </a:extLst>
          </p:cNvPr>
          <p:cNvSpPr/>
          <p:nvPr/>
        </p:nvSpPr>
        <p:spPr>
          <a:xfrm>
            <a:off x="6581797" y="4903226"/>
            <a:ext cx="2863273" cy="100896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Supporting</a:t>
            </a:r>
          </a:p>
        </p:txBody>
      </p:sp>
    </p:spTree>
    <p:extLst>
      <p:ext uri="{BB962C8B-B14F-4D97-AF65-F5344CB8AC3E}">
        <p14:creationId xmlns:p14="http://schemas.microsoft.com/office/powerpoint/2010/main" val="3016652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9ADDB9E1-AB12-462E-8E0D-83CA31C6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14040EB-4842-44D5-9380-BDF41FB7B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6FEEA6-38BE-F45D-1E40-FFFE818BD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Conversion Rate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(Critical Metric)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076E08-C160-41E7-8D09-E2436B591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A65B62-07C4-4876-A101-9C85F48A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02BCE7C-4E97-4627-9FD1-DD7B633E5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6" name="drawing">
            <a:extLst>
              <a:ext uri="{FF2B5EF4-FFF2-40B4-BE49-F238E27FC236}">
                <a16:creationId xmlns:a16="http://schemas.microsoft.com/office/drawing/2014/main" id="{F5799102-0A75-4911-810A-4FBB24474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192" y="4761762"/>
            <a:ext cx="7183597" cy="1372338"/>
          </a:xfrm>
          <a:prstGeom prst="rect">
            <a:avLst/>
          </a:prstGeom>
        </p:spPr>
      </p:pic>
      <p:graphicFrame>
        <p:nvGraphicFramePr>
          <p:cNvPr id="22" name="Rectangle 1">
            <a:extLst>
              <a:ext uri="{FF2B5EF4-FFF2-40B4-BE49-F238E27FC236}">
                <a16:creationId xmlns:a16="http://schemas.microsoft.com/office/drawing/2014/main" id="{CCF94544-490B-14CF-4A5A-0ED1B66A30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73814626"/>
              </p:ext>
            </p:extLst>
          </p:nvPr>
        </p:nvGraphicFramePr>
        <p:xfrm>
          <a:off x="4561870" y="723899"/>
          <a:ext cx="7183597" cy="4034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1629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9ADDB9E1-AB12-462E-8E0D-83CA31C6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14040EB-4842-44D5-9380-BDF41FB7B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DB3C8-2FCB-DF8C-7FDB-977B7DD38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Task Completion rate (supporting metric)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C076E08-C160-41E7-8D09-E2436B591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5A65B62-07C4-4876-A101-9C85F48A0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02BCE7C-4E97-4627-9FD1-DD7B633E5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8E1B38E-804C-4B27-B8BC-32A0E06D3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579" y="4458348"/>
            <a:ext cx="7183597" cy="1191896"/>
          </a:xfrm>
          <a:prstGeom prst="rect">
            <a:avLst/>
          </a:prstGeom>
        </p:spPr>
      </p:pic>
      <p:graphicFrame>
        <p:nvGraphicFramePr>
          <p:cNvPr id="27" name="Rectangle 2">
            <a:extLst>
              <a:ext uri="{FF2B5EF4-FFF2-40B4-BE49-F238E27FC236}">
                <a16:creationId xmlns:a16="http://schemas.microsoft.com/office/drawing/2014/main" id="{BE22B79B-709A-13A5-6426-4A6CC09C044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5607085"/>
              </p:ext>
            </p:extLst>
          </p:nvPr>
        </p:nvGraphicFramePr>
        <p:xfrm>
          <a:off x="4561870" y="723900"/>
          <a:ext cx="7183597" cy="3252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375168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3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EA0000"/>
      </a:accent1>
      <a:accent2>
        <a:srgbClr val="FF0000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988</Words>
  <Application>Microsoft Office PowerPoint</Application>
  <PresentationFormat>Widescreen</PresentationFormat>
  <Paragraphs>99</Paragraphs>
  <Slides>18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Aptos</vt:lpstr>
      <vt:lpstr>Arial</vt:lpstr>
      <vt:lpstr>Gill Sans MT</vt:lpstr>
      <vt:lpstr>Times New Roman</vt:lpstr>
      <vt:lpstr>Uniqlo </vt:lpstr>
      <vt:lpstr>Uniqlo font</vt:lpstr>
      <vt:lpstr>Wingdings</vt:lpstr>
      <vt:lpstr>Wingdings 2</vt:lpstr>
      <vt:lpstr>Dividend</vt:lpstr>
      <vt:lpstr>Web Analytics Report: Uniqlo Online Shopping</vt:lpstr>
      <vt:lpstr>What Is Uniqlo?</vt:lpstr>
      <vt:lpstr>Uniqlo Is:</vt:lpstr>
      <vt:lpstr>Uniqlo is (cont’d)</vt:lpstr>
      <vt:lpstr>PowerPoint Presentation</vt:lpstr>
      <vt:lpstr>Objectives</vt:lpstr>
      <vt:lpstr>Moving on to the metrics…</vt:lpstr>
      <vt:lpstr>Conversion Rate (Critical Metric)</vt:lpstr>
      <vt:lpstr>Task Completion rate (supporting metric)</vt:lpstr>
      <vt:lpstr>Average Order Value (Critical Metric)</vt:lpstr>
      <vt:lpstr>Cross-sell/Up-sell rate (Supporting Metric)</vt:lpstr>
      <vt:lpstr>Cart Abandonment Rate (Critical Metric)</vt:lpstr>
      <vt:lpstr>Checkout abandonment rate (Supporting Metric)</vt:lpstr>
      <vt:lpstr>Share of Search (Critical Metric)</vt:lpstr>
      <vt:lpstr>Visitor Loyalty (Supporting Metric)</vt:lpstr>
      <vt:lpstr>OBJECTIVES ANSWERED BY METRICS </vt:lpstr>
      <vt:lpstr>Conclusion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Cameron Webb</cp:lastModifiedBy>
  <cp:revision>1</cp:revision>
  <dcterms:created xsi:type="dcterms:W3CDTF">2025-09-26T18:41:09Z</dcterms:created>
  <dcterms:modified xsi:type="dcterms:W3CDTF">2026-01-15T00:10:32Z</dcterms:modified>
</cp:coreProperties>
</file>